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862" r:id="rId3"/>
    <p:sldId id="1143" r:id="rId5"/>
    <p:sldId id="1252" r:id="rId6"/>
    <p:sldId id="961" r:id="rId7"/>
    <p:sldId id="953" r:id="rId8"/>
    <p:sldId id="908" r:id="rId9"/>
    <p:sldId id="1267" r:id="rId10"/>
    <p:sldId id="1254" r:id="rId11"/>
    <p:sldId id="1255" r:id="rId12"/>
    <p:sldId id="1256" r:id="rId13"/>
    <p:sldId id="1257" r:id="rId14"/>
    <p:sldId id="1258" r:id="rId15"/>
    <p:sldId id="962" r:id="rId16"/>
    <p:sldId id="967" r:id="rId17"/>
    <p:sldId id="1259" r:id="rId18"/>
    <p:sldId id="1260" r:id="rId19"/>
    <p:sldId id="1245" r:id="rId20"/>
    <p:sldId id="965" r:id="rId21"/>
    <p:sldId id="1261" r:id="rId22"/>
    <p:sldId id="963" r:id="rId23"/>
    <p:sldId id="964" r:id="rId24"/>
    <p:sldId id="976" r:id="rId25"/>
    <p:sldId id="1263" r:id="rId26"/>
    <p:sldId id="1264" r:id="rId27"/>
    <p:sldId id="977" r:id="rId28"/>
    <p:sldId id="978" r:id="rId29"/>
    <p:sldId id="1265" r:id="rId30"/>
    <p:sldId id="968" r:id="rId31"/>
    <p:sldId id="1266" r:id="rId32"/>
    <p:sldId id="973" r:id="rId33"/>
    <p:sldId id="975" r:id="rId34"/>
    <p:sldId id="1283" r:id="rId35"/>
    <p:sldId id="1268" r:id="rId36"/>
    <p:sldId id="983" r:id="rId37"/>
    <p:sldId id="984" r:id="rId38"/>
    <p:sldId id="985" r:id="rId39"/>
    <p:sldId id="1269" r:id="rId40"/>
    <p:sldId id="986" r:id="rId41"/>
    <p:sldId id="987" r:id="rId42"/>
    <p:sldId id="988" r:id="rId43"/>
    <p:sldId id="989" r:id="rId44"/>
    <p:sldId id="1270" r:id="rId45"/>
    <p:sldId id="1271" r:id="rId46"/>
    <p:sldId id="1275" r:id="rId47"/>
    <p:sldId id="990" r:id="rId48"/>
    <p:sldId id="1284" r:id="rId49"/>
    <p:sldId id="1251" r:id="rId50"/>
    <p:sldId id="991" r:id="rId51"/>
    <p:sldId id="992" r:id="rId52"/>
    <p:sldId id="993" r:id="rId53"/>
    <p:sldId id="994" r:id="rId54"/>
    <p:sldId id="995" r:id="rId55"/>
    <p:sldId id="997" r:id="rId56"/>
    <p:sldId id="1277" r:id="rId57"/>
    <p:sldId id="999" r:id="rId58"/>
    <p:sldId id="1000" r:id="rId59"/>
    <p:sldId id="1002" r:id="rId60"/>
    <p:sldId id="1001" r:id="rId61"/>
    <p:sldId id="1003" r:id="rId62"/>
    <p:sldId id="1004" r:id="rId63"/>
    <p:sldId id="1005" r:id="rId64"/>
    <p:sldId id="1006" r:id="rId65"/>
    <p:sldId id="1279" r:id="rId66"/>
    <p:sldId id="1008" r:id="rId67"/>
    <p:sldId id="1009" r:id="rId68"/>
    <p:sldId id="1012" r:id="rId69"/>
    <p:sldId id="1010" r:id="rId70"/>
    <p:sldId id="1011" r:id="rId71"/>
    <p:sldId id="1013" r:id="rId72"/>
    <p:sldId id="1015" r:id="rId73"/>
    <p:sldId id="1016" r:id="rId74"/>
    <p:sldId id="1017" r:id="rId75"/>
    <p:sldId id="1280" r:id="rId76"/>
    <p:sldId id="1281" r:id="rId77"/>
    <p:sldId id="1018" r:id="rId78"/>
    <p:sldId id="1249" r:id="rId79"/>
    <p:sldId id="1248" r:id="rId80"/>
    <p:sldId id="1019" r:id="rId81"/>
    <p:sldId id="1020" r:id="rId82"/>
    <p:sldId id="1021" r:id="rId83"/>
    <p:sldId id="1022" r:id="rId84"/>
    <p:sldId id="1023" r:id="rId85"/>
    <p:sldId id="1024" r:id="rId86"/>
    <p:sldId id="1025" r:id="rId87"/>
    <p:sldId id="1027" r:id="rId88"/>
    <p:sldId id="1247" r:id="rId89"/>
    <p:sldId id="1246" r:id="rId90"/>
    <p:sldId id="1028" r:id="rId91"/>
    <p:sldId id="1029" r:id="rId92"/>
    <p:sldId id="1285" r:id="rId93"/>
    <p:sldId id="1286" r:id="rId94"/>
    <p:sldId id="1282" r:id="rId95"/>
    <p:sldId id="1250" r:id="rId96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q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5BF"/>
    <a:srgbClr val="0095F0"/>
    <a:srgbClr val="0066CC"/>
    <a:srgbClr val="C55A11"/>
    <a:srgbClr val="144AF8"/>
    <a:srgbClr val="0087CD"/>
    <a:srgbClr val="F4B184"/>
    <a:srgbClr val="071DE9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5214" autoAdjust="0"/>
  </p:normalViewPr>
  <p:slideViewPr>
    <p:cSldViewPr>
      <p:cViewPr varScale="1">
        <p:scale>
          <a:sx n="108" d="100"/>
          <a:sy n="108" d="100"/>
        </p:scale>
        <p:origin x="715" y="72"/>
      </p:cViewPr>
      <p:guideLst>
        <p:guide orient="horz" pos="1628"/>
        <p:guide pos="29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93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commentAuthors" Target="commentAuthor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工作回顾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892058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review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012283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Self-evaluation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工作体会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126097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experience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584556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Job planning and Outlook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156176" y="365187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20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6" Type="http://schemas.openxmlformats.org/officeDocument/2006/relationships/notesSlide" Target="../notesSlides/notesSlide35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99.png"/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3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20.png"/><Relationship Id="rId17" Type="http://schemas.openxmlformats.org/officeDocument/2006/relationships/notesSlide" Target="../notesSlides/notesSlide40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53.png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image" Target="../media/image148.png"/><Relationship Id="rId4" Type="http://schemas.openxmlformats.org/officeDocument/2006/relationships/image" Target="../media/image150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notesSlide" Target="../notesSlides/notesSlide45.xml"/><Relationship Id="rId1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1" Type="http://schemas.openxmlformats.org/officeDocument/2006/relationships/notesSlide" Target="../notesSlides/notesSlide5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png"/><Relationship Id="rId8" Type="http://schemas.openxmlformats.org/officeDocument/2006/relationships/image" Target="../media/image191.png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4" Type="http://schemas.openxmlformats.org/officeDocument/2006/relationships/notesSlide" Target="../notesSlides/notesSlide57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5.png"/><Relationship Id="rId11" Type="http://schemas.openxmlformats.org/officeDocument/2006/relationships/image" Target="../media/image194.png"/><Relationship Id="rId10" Type="http://schemas.openxmlformats.org/officeDocument/2006/relationships/image" Target="../media/image193.png"/><Relationship Id="rId1" Type="http://schemas.openxmlformats.org/officeDocument/2006/relationships/image" Target="../media/image18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05.png"/><Relationship Id="rId4" Type="http://schemas.openxmlformats.org/officeDocument/2006/relationships/image" Target="../media/image20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9.png"/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7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1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2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5.png"/><Relationship Id="rId1" Type="http://schemas.openxmlformats.org/officeDocument/2006/relationships/image" Target="../media/image226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4.png"/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4.png"/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5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52.png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4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1" Type="http://schemas.openxmlformats.org/officeDocument/2006/relationships/notesSlide" Target="../notesSlides/notesSlide7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55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image" Target="../media/image267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0.png"/><Relationship Id="rId8" Type="http://schemas.openxmlformats.org/officeDocument/2006/relationships/image" Target="../media/image279.png"/><Relationship Id="rId7" Type="http://schemas.openxmlformats.org/officeDocument/2006/relationships/image" Target="../media/image278.png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2" Type="http://schemas.openxmlformats.org/officeDocument/2006/relationships/notesSlide" Target="../notesSlides/notesSlide81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81.png"/><Relationship Id="rId1" Type="http://schemas.openxmlformats.org/officeDocument/2006/relationships/image" Target="../media/image27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image" Target="../media/image28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image" Target="../media/image282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96.png"/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5.png"/><Relationship Id="rId8" Type="http://schemas.openxmlformats.org/officeDocument/2006/relationships/image" Target="../media/image304.png"/><Relationship Id="rId7" Type="http://schemas.openxmlformats.org/officeDocument/2006/relationships/image" Target="../media/image303.png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1" Type="http://schemas.openxmlformats.org/officeDocument/2006/relationships/notesSlide" Target="../notesSlides/notesSlide85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6.png"/><Relationship Id="rId8" Type="http://schemas.openxmlformats.org/officeDocument/2006/relationships/image" Target="../media/image315.png"/><Relationship Id="rId7" Type="http://schemas.openxmlformats.org/officeDocument/2006/relationships/image" Target="../media/image314.png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2" Type="http://schemas.openxmlformats.org/officeDocument/2006/relationships/notesSlide" Target="../notesSlides/notesSlide88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17.png"/><Relationship Id="rId1" Type="http://schemas.openxmlformats.org/officeDocument/2006/relationships/image" Target="../media/image308.pn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20.png"/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image" Target="../media/image30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1" y="0"/>
            <a:ext cx="9180512" cy="5143500"/>
          </a:xfrm>
          <a:prstGeom prst="rect">
            <a:avLst/>
          </a:prstGeom>
        </p:spPr>
      </p:pic>
      <p:pic>
        <p:nvPicPr>
          <p:cNvPr id="24" name="图片 3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34417" y="166266"/>
            <a:ext cx="7651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4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989906" y="411510"/>
            <a:ext cx="18716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475630" y="1161899"/>
            <a:ext cx="6408738" cy="24399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矩阵理论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40000"/>
              </a:lnSpc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四川农业大学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主讲教师：陶冰琳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73872" y="731253"/>
                <a:ext cx="777122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矩阵的变换：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由一个复杂的矩阵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变换成一个简单的矩阵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𝐷𝑃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同时，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的某些核心信息在变换后与矩阵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的核心信息是相等的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即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的某些核心信息在变换后是不变的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那么，矩阵的核心信息到底是什么呢？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这就是我们第一节要讲的内容，特征值与特征向量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72" y="731253"/>
                <a:ext cx="7771226" cy="3170099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r="7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3"/>
              <p:cNvSpPr txBox="1">
                <a:spLocks noChangeArrowheads="1"/>
              </p:cNvSpPr>
              <p:nvPr/>
            </p:nvSpPr>
            <p:spPr bwMode="auto">
              <a:xfrm>
                <a:off x="759075" y="2717859"/>
                <a:ext cx="8153400" cy="22981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zh-CN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𝐴𝑥</m:t>
                    </m:r>
                    <m:r>
                      <a:rPr lang="zh-CN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做了一个变换变成了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则表示对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进行一个线性变换，要么伸长、缩短、反向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𝐴𝑥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就意味着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做一个变换就只会把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伸长、缩短、反向</a:t>
                </a:r>
                <a:endParaRPr lang="zh-CN" altLang="en-US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而这个特性实际上是矩阵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的特性，因此我们将其称之为特征值和特征向量</a:t>
                </a:r>
                <a:endParaRPr lang="zh-CN" altLang="en-US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endParaRPr lang="zh-CN" altLang="en-US" sz="2000" dirty="0"/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3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075" y="2717859"/>
                <a:ext cx="8153400" cy="2298170"/>
              </a:xfrm>
              <a:prstGeom prst="rect">
                <a:avLst/>
              </a:prstGeom>
              <a:blipFill rotWithShape="1">
                <a:blip r:embed="rId1"/>
                <a:stretch>
                  <a:fillRect l="-3" t="-3" r="3" b="-266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552" y="6536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特征值与特征向量的定义：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755979" y="1040540"/>
                <a:ext cx="7410582" cy="1338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，如果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，使得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成立，则称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5BF"/>
                    </a:solidFill>
                    <a:effectLst/>
                    <a:uLnTx/>
                    <a:uFillTx/>
                    <a:latin typeface="Times New Roman" panose="02020603050405020304" charset="0"/>
                    <a:ea typeface="华文楷体" panose="02010600040101010101" charset="-122"/>
                    <a:cs typeface="+mn-cs"/>
                  </a:rPr>
                  <a:t>λ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为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charset="0"/>
                    <a:ea typeface="华文楷体" panose="02010600040101010101" charset="-122"/>
                    <a:cs typeface="+mn-cs"/>
                  </a:rPr>
                  <a:t>A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5BF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特征值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，称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charset="0"/>
                    <a:ea typeface="华文楷体" panose="02010600040101010101" charset="-122"/>
                    <a:cs typeface="+mn-cs"/>
                  </a:rPr>
                  <a:t>x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为</a:t>
                </a: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charset="0"/>
                    <a:ea typeface="华文楷体" panose="02010600040101010101" charset="-122"/>
                    <a:cs typeface="+mn-cs"/>
                  </a:rPr>
                  <a:t>A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的对应于特征值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5BF"/>
                    </a:solidFill>
                    <a:effectLst/>
                    <a:uLnTx/>
                    <a:uFillTx/>
                    <a:latin typeface="Times New Roman" panose="02020603050405020304" charset="0"/>
                    <a:ea typeface="华文楷体" panose="02010600040101010101" charset="-122"/>
                    <a:cs typeface="+mn-cs"/>
                  </a:rPr>
                  <a:t>λ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5BF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特征向量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.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5B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1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79" y="1040540"/>
                <a:ext cx="7410582" cy="1338377"/>
              </a:xfrm>
              <a:prstGeom prst="rect">
                <a:avLst/>
              </a:prstGeom>
              <a:blipFill rotWithShape="1">
                <a:blip r:embed="rId2"/>
                <a:stretch>
                  <a:fillRect l="-4" t="-31" r="6" b="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7"/>
              <p:cNvSpPr txBox="1"/>
              <p:nvPr/>
            </p:nvSpPr>
            <p:spPr bwMode="auto">
              <a:xfrm>
                <a:off x="3198210" y="1530999"/>
                <a:ext cx="1728192" cy="320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4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98210" y="1530999"/>
                <a:ext cx="1728192" cy="320675"/>
              </a:xfrm>
              <a:prstGeom prst="rect">
                <a:avLst/>
              </a:prstGeom>
              <a:blipFill rotWithShape="1">
                <a:blip r:embed="rId3"/>
                <a:stretch>
                  <a:fillRect l="-20" t="-4" r="4" b="-93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629212" y="2331006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几何意义：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3"/>
              <p:cNvSpPr txBox="1">
                <a:spLocks noChangeArrowheads="1"/>
              </p:cNvSpPr>
              <p:nvPr/>
            </p:nvSpPr>
            <p:spPr bwMode="auto">
              <a:xfrm>
                <a:off x="539552" y="915566"/>
                <a:ext cx="8352928" cy="2780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将式子改写为：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这是一个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齐次线性方程组</a:t>
                </a:r>
                <a:r>
                  <a:rPr lang="zh-CN" altLang="en-US" dirty="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个未知数和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个方程。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它有非零解的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充分必要条件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是系数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行列式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0" lvl="1" indent="0" defTabSz="914400" eaLnBrk="1" hangingPunct="1">
                  <a:lnSpc>
                    <a:spcPct val="120000"/>
                  </a:lnSpc>
                  <a:buNone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该行列式是以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𝜆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为未知数的一元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𝑛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次方程，其最高次项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的系数为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1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（称为首一的）。在实数范围内，该方程有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𝒏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个解。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3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915566"/>
                <a:ext cx="8352928" cy="2780665"/>
              </a:xfrm>
              <a:prstGeom prst="rect">
                <a:avLst/>
              </a:prstGeom>
              <a:blipFill rotWithShape="1">
                <a:blip r:embed="rId1"/>
                <a:stretch>
                  <a:fillRect l="-5" t="-19" r="7" b="-2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552" y="6536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特征值与特征向量的定义：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9552" y="3743473"/>
                <a:ext cx="8424564" cy="746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特征矩阵和特征多项式的定义：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特征矩阵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，又称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特征多项式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43473"/>
                <a:ext cx="8424564" cy="746871"/>
              </a:xfrm>
              <a:prstGeom prst="rect">
                <a:avLst/>
              </a:prstGeom>
              <a:blipFill rotWithShape="1">
                <a:blip r:embed="rId2"/>
                <a:stretch>
                  <a:fillRect l="-5" t="-20" r="5" b="-48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特征矩阵定义（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continue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479424" y="1087692"/>
                <a:ext cx="8153400" cy="1338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的特征值等价定义</a:t>
                </a:r>
                <a:r>
                  <a:rPr lang="zh-CN" altLang="en-US" b="1" dirty="0">
                    <a:latin typeface="华文楷体" panose="02010600040101010101" charset="-122"/>
                    <a:ea typeface="华文楷体" panose="02010600040101010101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 panose="02010600040101010101" charset="-122"/>
                    <a:ea typeface="华文楷体" panose="02010600040101010101" charset="-122"/>
                  </a:rPr>
                  <a:t>的特征方程在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𝐹</m:t>
                    </m:r>
                  </m:oMath>
                </a14:m>
                <a:r>
                  <a:rPr lang="zh-CN" altLang="en-US" dirty="0">
                    <a:latin typeface="华文楷体" panose="02010600040101010101" charset="-122"/>
                    <a:ea typeface="华文楷体" panose="02010600040101010101" charset="-122"/>
                  </a:rPr>
                  <a:t>上的</a:t>
                </a:r>
                <a:r>
                  <a:rPr lang="zh-CN" altLang="en-US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根</a:t>
                </a:r>
                <a:r>
                  <a:rPr lang="zh-CN" altLang="en-US" dirty="0">
                    <a:latin typeface="华文楷体" panose="02010600040101010101" charset="-122"/>
                    <a:ea typeface="华文楷体" panose="02010600040101010101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 panose="02010600040101010101" charset="-122"/>
                    <a:ea typeface="华文楷体" panose="02010600040101010101" charset="-122"/>
                  </a:rPr>
                  <a:t>的特征值</a:t>
                </a:r>
                <a:endParaRPr lang="en-US" altLang="zh-CN" dirty="0"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5BF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证明：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5B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4" y="1087692"/>
                <a:ext cx="8153400" cy="1338377"/>
              </a:xfrm>
              <a:prstGeom prst="rect">
                <a:avLst/>
              </a:prstGeom>
              <a:blipFill rotWithShape="1">
                <a:blip r:embed="rId1"/>
                <a:stretch>
                  <a:fillRect l="-8" t="-43" r="8" b="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2"/>
              <p:cNvSpPr txBox="1"/>
              <p:nvPr/>
            </p:nvSpPr>
            <p:spPr bwMode="auto">
              <a:xfrm>
                <a:off x="1187625" y="1984542"/>
                <a:ext cx="2080270" cy="363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5" y="1984542"/>
                <a:ext cx="2080270" cy="363537"/>
              </a:xfrm>
              <a:prstGeom prst="rect">
                <a:avLst/>
              </a:prstGeom>
              <a:blipFill rotWithShape="1">
                <a:blip r:embed="rId2"/>
                <a:stretch>
                  <a:fillRect l="-8" t="-46" r="9" b="1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3435127" y="201592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4"/>
              <p:cNvSpPr txBox="1"/>
              <p:nvPr/>
            </p:nvSpPr>
            <p:spPr bwMode="auto">
              <a:xfrm>
                <a:off x="4193186" y="1945557"/>
                <a:ext cx="1728192" cy="363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186" y="1945557"/>
                <a:ext cx="1728192" cy="363537"/>
              </a:xfrm>
              <a:prstGeom prst="rect">
                <a:avLst/>
              </a:prstGeom>
              <a:blipFill rotWithShape="1">
                <a:blip r:embed="rId3"/>
                <a:stretch>
                  <a:fillRect l="-16" t="-152" b="6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6"/>
              <p:cNvSpPr txBox="1"/>
              <p:nvPr/>
            </p:nvSpPr>
            <p:spPr bwMode="auto">
              <a:xfrm>
                <a:off x="4236763" y="2480419"/>
                <a:ext cx="1847405" cy="3190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4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6763" y="2480419"/>
                <a:ext cx="1847405" cy="319087"/>
              </a:xfrm>
              <a:prstGeom prst="rect">
                <a:avLst/>
              </a:prstGeom>
              <a:blipFill rotWithShape="1">
                <a:blip r:embed="rId4"/>
                <a:stretch>
                  <a:fillRect l="-2" t="-34" r="13" b="-98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5796136" y="1945557"/>
                <a:ext cx="26547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有非零解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945557"/>
                <a:ext cx="265472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18" t="-138" r="10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3435127" y="2480419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26629" y="1589566"/>
            <a:ext cx="23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进行行列式变换后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84" y="3034640"/>
            <a:ext cx="8199831" cy="1021168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求矩阵特征值和特征向量的方法：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479424" y="1087692"/>
                <a:ext cx="8153400" cy="2996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: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求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et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𝜆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𝐼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−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)=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（一定有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𝑛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个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根），它们即为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的全部特征值。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求齐次方程组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，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其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非零解向量即为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的对应特征值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的特征向量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4" y="1087692"/>
                <a:ext cx="8153400" cy="2996226"/>
              </a:xfrm>
              <a:prstGeom prst="rect">
                <a:avLst/>
              </a:prstGeom>
              <a:blipFill rotWithShape="1">
                <a:blip r:embed="rId1"/>
                <a:stretch>
                  <a:fillRect l="-8" t="-19" r="8" b="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9552" y="653687"/>
                <a:ext cx="7771226" cy="3462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设有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4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𝑗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，称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22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21</m:t>
                        </m:r>
                      </m:sub>
                    </m:sSub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二阶行列式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设有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𝑗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，记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𝒏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阶行列式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endParaRPr lang="en-US" altLang="zh-CN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53687"/>
                <a:ext cx="7771226" cy="3462871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9552" y="653687"/>
                <a:ext cx="7771226" cy="418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若把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阶行列式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中元素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所在的第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行与第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𝑗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列划去，剩下的元素按原来的相对位置组成一个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阶行列式，称为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的余子式</a:t>
                </a: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，称为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。令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的代数余子式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规定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阶行列式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+…+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，称上式为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阶行列式按第一列的展开式</a:t>
                </a:r>
                <a:endParaRPr lang="en-US" altLang="zh-CN" sz="20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zh-CN" altLang="en-US" sz="2000" b="1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求行列式的方法：</a:t>
                </a:r>
                <a:endParaRPr lang="en-US" altLang="zh-CN" sz="20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en-US" altLang="zh-CN" sz="2000" dirty="0"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、那么计算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阶行列式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𝐷</m:t>
                    </m:r>
                    <m:r>
                      <a:rPr lang="zh-CN" altLang="en-US" sz="200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可以</m:t>
                    </m:r>
                  </m:oMath>
                </a14:m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直接按行或列的展开式来计算</a:t>
                </a:r>
                <a:endParaRPr lang="en-US" altLang="zh-CN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0" lvl="1" defTabSz="914400">
                  <a:lnSpc>
                    <a:spcPct val="120000"/>
                  </a:lnSpc>
                  <a:defRPr/>
                </a:pPr>
                <a:r>
                  <a:rPr lang="en-US" altLang="zh-CN" sz="2000" dirty="0">
                    <a:latin typeface="华文楷体" panose="02010600040101010101" charset="-122"/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</a:rPr>
                  <a:t>、进行初等行列变换成较为简单的矩阵（对角矩阵），然后计算行列式</a:t>
                </a:r>
                <a:endParaRPr lang="en-US" altLang="zh-CN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53687"/>
                <a:ext cx="7771226" cy="4187237"/>
              </a:xfrm>
              <a:prstGeom prst="rect">
                <a:avLst/>
              </a:prstGeom>
              <a:blipFill rotWithShape="1">
                <a:blip r:embed="rId1"/>
                <a:stretch>
                  <a:fillRect l="-6" t="-6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7250" y="643239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求齐次线性方程组的方法：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424408" y="960222"/>
                <a:ext cx="8153400" cy="40558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，求解方程组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𝐴𝑥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: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通过行列变换将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化为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行最简矩阵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。行最简形：若非零行的第一个非零元素全是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，且非零行的第一个元素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所在列的其余元素全为零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在变换后的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中选出最大的单位矩阵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，此时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分成了四块矩阵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楷体" panose="02010600040101010101" charset="-122"/>
                          <a:cs typeface="+mn-cs"/>
                        </a:rPr>
                        <m:t>𝐴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楷体" panose="02010600040101010101" charset="-122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楷体" panose="02010600040101010101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ctrlP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+mn-cs"/>
                                          </a:rPr>
                                          <m:t>𝑛</m:t>
                                        </m:r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US" altLang="zh-CN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914400" lvl="1" indent="-457200" defTabSz="914400" eaLnBrk="1" hangingPunct="1">
                  <a:lnSpc>
                    <a:spcPct val="120000"/>
                  </a:lnSpc>
                  <a:buFont typeface="+mj-ea"/>
                  <a:buAutoNum type="circleNumDbPlain" startAt="3"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那么，矩阵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𝑟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charset="-122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中的所有列向量为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基础解系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，而列向量的线性组合就是方程组的通解，即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特征向量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。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408" y="960222"/>
                <a:ext cx="8153400" cy="4055807"/>
              </a:xfrm>
              <a:prstGeom prst="rect">
                <a:avLst/>
              </a:prstGeom>
              <a:blipFill rotWithShape="1">
                <a:blip r:embed="rId1"/>
                <a:stretch>
                  <a:fillRect l="-3" t="-3" r="3" b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4283968" y="3075806"/>
            <a:ext cx="0" cy="576064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000000"/>
              </a:solidFill>
              <a:latin typeface="Times New Roman" panose="02020603050405020304" charset="0"/>
              <a:ea typeface="华文楷体" panose="0201060004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88913" y="3363838"/>
            <a:ext cx="1566174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 advClick="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 bwMode="auto">
              <a:xfrm>
                <a:off x="479424" y="1087692"/>
                <a:ext cx="8153400" cy="4696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求矩阵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的特征值和特征向量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: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的特征多项式：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的特征值：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2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=−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7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2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重根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4" y="1087692"/>
                <a:ext cx="8153400" cy="469691"/>
              </a:xfrm>
              <a:prstGeom prst="rect">
                <a:avLst/>
              </a:prstGeom>
              <a:blipFill rotWithShape="1">
                <a:blip r:embed="rId1"/>
                <a:stretch>
                  <a:fillRect l="-8" t="-122" r="8" b="-7121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3"/>
              <p:cNvSpPr txBox="1"/>
              <p:nvPr/>
            </p:nvSpPr>
            <p:spPr bwMode="auto">
              <a:xfrm>
                <a:off x="1553360" y="1518390"/>
                <a:ext cx="2286000" cy="1279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3360" y="1518390"/>
                <a:ext cx="2286000" cy="1279525"/>
              </a:xfrm>
              <a:prstGeom prst="rect">
                <a:avLst/>
              </a:prstGeom>
              <a:blipFill rotWithShape="1">
                <a:blip r:embed="rId4"/>
                <a:stretch>
                  <a:fillRect l="-7" t="-8" r="7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14"/>
              <p:cNvSpPr txBox="1"/>
              <p:nvPr/>
            </p:nvSpPr>
            <p:spPr bwMode="auto">
              <a:xfrm>
                <a:off x="4718835" y="1518390"/>
                <a:ext cx="1897063" cy="1279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8835" y="1518390"/>
                <a:ext cx="1897063" cy="1279525"/>
              </a:xfrm>
              <a:prstGeom prst="rect">
                <a:avLst/>
              </a:prstGeom>
              <a:blipFill rotWithShape="1">
                <a:blip r:embed="rId5"/>
                <a:stretch>
                  <a:fillRect l="-8" t="-8" r="25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例题：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slow" advClick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3"/>
              <p:cNvSpPr txBox="1">
                <a:spLocks noChangeArrowheads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的属于                         的特征向量，即求解方程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5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blipFill rotWithShape="1">
                <a:blip r:embed="rId3"/>
                <a:stretch>
                  <a:fillRect l="-7" t="-4" r="7" b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bject 11"/>
              <p:cNvSpPr txBox="1"/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blipFill rotWithShape="1">
                <a:blip r:embed="rId4"/>
                <a:stretch>
                  <a:fillRect t="-41" r="1" b="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/>
          <p:cNvGrpSpPr/>
          <p:nvPr/>
        </p:nvGrpSpPr>
        <p:grpSpPr>
          <a:xfrm>
            <a:off x="144403" y="1411635"/>
            <a:ext cx="4985089" cy="2513626"/>
            <a:chOff x="1524000" y="1806921"/>
            <a:chExt cx="5623733" cy="28914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Object 10"/>
                <p:cNvSpPr txBox="1"/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0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Line 12"/>
            <p:cNvSpPr>
              <a:spLocks noChangeShapeType="1"/>
            </p:cNvSpPr>
            <p:nvPr/>
          </p:nvSpPr>
          <p:spPr bwMode="auto">
            <a:xfrm>
              <a:off x="5638800" y="3004807"/>
              <a:ext cx="1219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>
              <a:off x="5948363" y="2623808"/>
              <a:ext cx="0" cy="1143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Object 14"/>
                <p:cNvSpPr txBox="1"/>
                <p:nvPr/>
              </p:nvSpPr>
              <p:spPr bwMode="auto">
                <a:xfrm>
                  <a:off x="5646465" y="1806921"/>
                  <a:ext cx="304800" cy="43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Object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46465" y="1806921"/>
                  <a:ext cx="304800" cy="431800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bject 16"/>
                <p:cNvSpPr txBox="1"/>
                <p:nvPr/>
              </p:nvSpPr>
              <p:spPr bwMode="auto">
                <a:xfrm>
                  <a:off x="6103664" y="1825971"/>
                  <a:ext cx="914400" cy="4810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85000" lnSpcReduction="100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5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03664" y="1825971"/>
                  <a:ext cx="914400" cy="48101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bject 18"/>
                <p:cNvSpPr txBox="1"/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6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5798864" y="2306983"/>
              <a:ext cx="0" cy="38100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6484664" y="2306983"/>
              <a:ext cx="0" cy="38100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 flipV="1">
              <a:off x="6438899" y="3479139"/>
              <a:ext cx="0" cy="38099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</p:grpSp>
      <p:sp>
        <p:nvSpPr>
          <p:cNvPr id="76" name="文本框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3728" y="865485"/>
            <a:ext cx="1821160" cy="461665"/>
          </a:xfrm>
          <a:prstGeom prst="rect">
            <a:avLst/>
          </a:prstGeom>
          <a:blipFill>
            <a:blip r:embed="rId9"/>
            <a:stretch>
              <a:fillRect b="-1316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noFill/>
                <a:latin typeface="Times New Roman" panose="02020603050405020304" charset="0"/>
                <a:ea typeface="华文楷体" panose="02010600040101010101" charset="-122"/>
              </a:rPr>
              <a:t> </a:t>
            </a:r>
            <a:endParaRPr lang="zh-CN" altLang="en-US" sz="2400">
              <a:noFill/>
              <a:latin typeface="Times New Roman" panose="02020603050405020304" charset="0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158" y="4362364"/>
            <a:ext cx="5207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行最简形：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若非零行的第一个非零元素全是</a:t>
            </a:r>
            <a:r>
              <a:rPr lang="en-US" altLang="zh-CN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，且非零行的第一个元素</a:t>
            </a:r>
            <a:r>
              <a:rPr lang="en-US" altLang="zh-CN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所在列的其余元素全为零</a:t>
            </a:r>
            <a:endParaRPr lang="zh-CN" altLang="en-US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62012" y="2453005"/>
                <a:ext cx="403167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600" b="0" dirty="0">
                    <a:latin typeface="Cambria Math" panose="02040503050406030204" pitchFamily="18" charset="0"/>
                  </a:rPr>
                  <a:t>就可以写成：</a:t>
                </a:r>
                <a:endParaRPr lang="en-US" altLang="zh-CN" sz="16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是自由变量，可以随便取。</a:t>
                </a:r>
                <a:endParaRPr lang="en-US" altLang="zh-CN" sz="1600" dirty="0"/>
              </a:p>
              <a:p>
                <a:r>
                  <a:rPr lang="zh-CN" altLang="en-US" sz="1600" dirty="0"/>
                  <a:t>由于自由变量有两个，那么可以认为它的解空间实际上是一个二维的解空间，那么就可以选择两个线性无关的</a:t>
                </a:r>
                <a:r>
                  <a:rPr lang="zh-CN" altLang="en-US" sz="1600" b="1" dirty="0"/>
                  <a:t>基础解系</a:t>
                </a:r>
                <a:endParaRPr lang="en-US" altLang="zh-CN" sz="1600" b="1" dirty="0"/>
              </a:p>
              <a:p>
                <a:r>
                  <a:rPr lang="zh-CN" altLang="en-US" sz="1600" b="1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600" b="1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6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012" y="2453005"/>
                <a:ext cx="4031671" cy="1815882"/>
              </a:xfrm>
              <a:prstGeom prst="rect">
                <a:avLst/>
              </a:prstGeom>
              <a:blipFill rotWithShape="1">
                <a:blip r:embed="rId10"/>
                <a:stretch>
                  <a:fillRect l="-10" r="1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矩阵理论应用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矩阵理论应用：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应用于微分方程、概率与统计、优化、信号处理、控制工程、经济理论等众多领域。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先修课程：线性代数、微积分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参考书：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矩阵分析与应用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，张贤达著，清华大学出版社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矩阵论简明教程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，徐仲，张凯院等人著，科学出版社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《Matrix Analysis》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Second Edition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 Roger A. Horn (Author), Charles R. Johnson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Cambridge University Press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《Matrix </a:t>
            </a:r>
            <a:r>
              <a:rPr lang="en-US" altLang="zh-CN" sz="2000" dirty="0" err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Computations》Third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 Edition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Gene </a:t>
            </a:r>
            <a:r>
              <a:rPr lang="en-US" altLang="zh-CN" sz="2000" dirty="0" err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H.Golub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Charles </a:t>
            </a:r>
            <a:r>
              <a:rPr lang="en-US" altLang="zh-CN" sz="2000" dirty="0" err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F.Van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 Loan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著，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Johns Hopkins Univ Press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3"/>
              <p:cNvSpPr txBox="1">
                <a:spLocks noChangeArrowheads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的属于                         的特征向量，即求解方程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5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blipFill rotWithShape="1">
                <a:blip r:embed="rId3"/>
                <a:stretch>
                  <a:fillRect l="-7" t="-4" r="7" b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bject 11"/>
              <p:cNvSpPr txBox="1"/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blipFill rotWithShape="1">
                <a:blip r:embed="rId4"/>
                <a:stretch>
                  <a:fillRect t="-41" r="1" b="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/>
          <p:cNvGrpSpPr/>
          <p:nvPr/>
        </p:nvGrpSpPr>
        <p:grpSpPr>
          <a:xfrm>
            <a:off x="378998" y="1373887"/>
            <a:ext cx="4985089" cy="2598111"/>
            <a:chOff x="1524000" y="1709738"/>
            <a:chExt cx="5623733" cy="29886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Object 10"/>
                <p:cNvSpPr txBox="1"/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0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Line 12"/>
            <p:cNvSpPr>
              <a:spLocks noChangeShapeType="1"/>
            </p:cNvSpPr>
            <p:nvPr/>
          </p:nvSpPr>
          <p:spPr bwMode="auto">
            <a:xfrm>
              <a:off x="5638800" y="3004807"/>
              <a:ext cx="1219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>
              <a:off x="5948363" y="2623808"/>
              <a:ext cx="0" cy="1143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Object 14"/>
                <p:cNvSpPr txBox="1"/>
                <p:nvPr/>
              </p:nvSpPr>
              <p:spPr bwMode="auto">
                <a:xfrm>
                  <a:off x="5486400" y="1709738"/>
                  <a:ext cx="304800" cy="43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4" name="Object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86400" y="1709738"/>
                  <a:ext cx="304800" cy="431800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bject 16"/>
                <p:cNvSpPr txBox="1"/>
                <p:nvPr/>
              </p:nvSpPr>
              <p:spPr bwMode="auto">
                <a:xfrm>
                  <a:off x="5943600" y="1728788"/>
                  <a:ext cx="914400" cy="4810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85000" lnSpcReduction="100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5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43600" y="1728788"/>
                  <a:ext cx="914400" cy="48101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bject 18"/>
                <p:cNvSpPr txBox="1"/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6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5638800" y="2209800"/>
              <a:ext cx="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6324600" y="2209800"/>
              <a:ext cx="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 flipV="1">
              <a:off x="6438899" y="3479139"/>
              <a:ext cx="0" cy="38099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</p:grpSp>
      <p:sp>
        <p:nvSpPr>
          <p:cNvPr id="76" name="文本框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3728" y="865485"/>
            <a:ext cx="1821160" cy="461665"/>
          </a:xfrm>
          <a:prstGeom prst="rect">
            <a:avLst/>
          </a:prstGeom>
          <a:blipFill>
            <a:blip r:embed="rId9"/>
            <a:stretch>
              <a:fillRect b="-1316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noFill/>
                <a:latin typeface="Times New Roman" panose="02020603050405020304" charset="0"/>
                <a:ea typeface="华文楷体" panose="02010600040101010101" charset="-122"/>
              </a:rPr>
              <a:t> </a:t>
            </a:r>
            <a:endParaRPr lang="zh-CN" altLang="en-US" sz="2400">
              <a:noFill/>
              <a:latin typeface="Times New Roman" panose="02020603050405020304" charset="0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bject 22"/>
              <p:cNvSpPr txBox="1"/>
              <p:nvPr/>
            </p:nvSpPr>
            <p:spPr bwMode="auto">
              <a:xfrm>
                <a:off x="6062217" y="2677215"/>
                <a:ext cx="1190625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9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2217" y="2677215"/>
                <a:ext cx="1190625" cy="1282700"/>
              </a:xfrm>
              <a:prstGeom prst="rect">
                <a:avLst/>
              </a:prstGeom>
              <a:blipFill rotWithShape="1">
                <a:blip r:embed="rId10"/>
                <a:stretch>
                  <a:fillRect l="-43" t="-4" r="43" b="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Object 23"/>
              <p:cNvSpPr txBox="1"/>
              <p:nvPr/>
            </p:nvSpPr>
            <p:spPr bwMode="auto">
              <a:xfrm>
                <a:off x="7846567" y="2672453"/>
                <a:ext cx="1030288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0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6567" y="2672453"/>
                <a:ext cx="1030288" cy="1282700"/>
              </a:xfrm>
              <a:prstGeom prst="rect">
                <a:avLst/>
              </a:prstGeom>
              <a:blipFill rotWithShape="1">
                <a:blip r:embed="rId11"/>
                <a:stretch>
                  <a:fillRect l="-49" t="-29" r="18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5512254" y="2162676"/>
            <a:ext cx="1740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基础解系</a:t>
            </a: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</a:rPr>
              <a:t>:</a:t>
            </a:r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Object 25"/>
              <p:cNvSpPr txBox="1"/>
              <p:nvPr/>
            </p:nvSpPr>
            <p:spPr bwMode="auto">
              <a:xfrm>
                <a:off x="1939243" y="4418688"/>
                <a:ext cx="1662577" cy="388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4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9243" y="4418688"/>
                <a:ext cx="1662577" cy="388938"/>
              </a:xfrm>
              <a:prstGeom prst="rect">
                <a:avLst/>
              </a:prstGeom>
              <a:blipFill rotWithShape="1">
                <a:blip r:embed="rId12"/>
                <a:stretch>
                  <a:fillRect l="-35" t="-92" r="6" b="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Object 26"/>
              <p:cNvSpPr txBox="1"/>
              <p:nvPr/>
            </p:nvSpPr>
            <p:spPr bwMode="auto">
              <a:xfrm>
                <a:off x="3389325" y="4443128"/>
                <a:ext cx="1368761" cy="3889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5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9325" y="4443128"/>
                <a:ext cx="1368761" cy="388938"/>
              </a:xfrm>
              <a:prstGeom prst="rect">
                <a:avLst/>
              </a:prstGeom>
              <a:blipFill rotWithShape="1">
                <a:blip r:embed="rId13"/>
                <a:stretch>
                  <a:fillRect l="-24" t="-8" r="2" b="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 Box 27"/>
          <p:cNvSpPr txBox="1">
            <a:spLocks noChangeArrowheads="1"/>
          </p:cNvSpPr>
          <p:nvPr/>
        </p:nvSpPr>
        <p:spPr bwMode="auto">
          <a:xfrm>
            <a:off x="4619707" y="4435191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/>
              <a:t>且不同时为0</a:t>
            </a:r>
            <a:endParaRPr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 Box 27"/>
              <p:cNvSpPr txBox="1">
                <a:spLocks noChangeArrowheads="1"/>
              </p:cNvSpPr>
              <p:nvPr/>
            </p:nvSpPr>
            <p:spPr bwMode="auto">
              <a:xfrm>
                <a:off x="825999" y="3849950"/>
                <a:ext cx="782781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华文楷体" panose="02010600040101010101" charset="-122"/>
                    <a:ea typeface="华文楷体" panose="02010600040101010101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/>
                  <a:t>基础解系的线性组合就是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000" dirty="0"/>
                  <a:t>对应的全部特征向量：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8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999" y="3849950"/>
                <a:ext cx="7827817" cy="400110"/>
              </a:xfrm>
              <a:prstGeom prst="rect">
                <a:avLst/>
              </a:prstGeom>
              <a:blipFill rotWithShape="1">
                <a:blip r:embed="rId14"/>
                <a:stretch>
                  <a:fillRect l="-6" t="-145" b="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190510" y="771549"/>
                <a:ext cx="8382000" cy="548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defTabSz="914400" eaLnBrk="1" hangingPunct="1"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同理可求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的特征向量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lvl="1" defTabSz="914400" eaLnBrk="1" hangingPunct="1"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B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，在求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B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的属于2的特征向量时，由于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zh-CN" noProof="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基础解系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全部特征向量：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2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10" y="771549"/>
                <a:ext cx="8382000" cy="54864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/>
          <p:cNvGrpSpPr/>
          <p:nvPr/>
        </p:nvGrpSpPr>
        <p:grpSpPr>
          <a:xfrm>
            <a:off x="1083728" y="1547544"/>
            <a:ext cx="7650708" cy="2973165"/>
            <a:chOff x="1127135" y="1609749"/>
            <a:chExt cx="7547608" cy="29731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Object 23"/>
                <p:cNvSpPr txBox="1"/>
                <p:nvPr/>
              </p:nvSpPr>
              <p:spPr bwMode="auto">
                <a:xfrm>
                  <a:off x="1127135" y="2921024"/>
                  <a:ext cx="6835775" cy="1279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pos m:val="top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↔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zh-CN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zh-CN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" name="Object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7135" y="2921024"/>
                  <a:ext cx="6835775" cy="1279525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Object 5"/>
                <p:cNvSpPr txBox="1"/>
                <p:nvPr/>
              </p:nvSpPr>
              <p:spPr bwMode="auto">
                <a:xfrm>
                  <a:off x="1562110" y="1609749"/>
                  <a:ext cx="4822825" cy="1279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2110" y="1609749"/>
                  <a:ext cx="4822825" cy="12795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Line 7"/>
            <p:cNvSpPr>
              <a:spLocks noChangeShapeType="1"/>
            </p:cNvSpPr>
            <p:nvPr/>
          </p:nvSpPr>
          <p:spPr bwMode="auto">
            <a:xfrm>
              <a:off x="6672273" y="3570059"/>
              <a:ext cx="98583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>
              <a:off x="7281873" y="2808059"/>
              <a:ext cx="0" cy="1143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bject 9"/>
                <p:cNvSpPr txBox="1"/>
                <p:nvPr/>
              </p:nvSpPr>
              <p:spPr bwMode="auto">
                <a:xfrm>
                  <a:off x="6763638" y="2013746"/>
                  <a:ext cx="304800" cy="43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28" name="Object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63638" y="2013746"/>
                  <a:ext cx="304800" cy="431800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bject 10"/>
                <p:cNvSpPr txBox="1"/>
                <p:nvPr/>
              </p:nvSpPr>
              <p:spPr bwMode="auto">
                <a:xfrm>
                  <a:off x="7075782" y="2027262"/>
                  <a:ext cx="914400" cy="4810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75782" y="2027262"/>
                  <a:ext cx="914400" cy="48101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bject 11"/>
                <p:cNvSpPr txBox="1"/>
                <p:nvPr/>
              </p:nvSpPr>
              <p:spPr bwMode="auto">
                <a:xfrm>
                  <a:off x="6287143" y="4125714"/>
                  <a:ext cx="23876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Object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87143" y="4125714"/>
                  <a:ext cx="2387600" cy="457200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6916038" y="2513808"/>
              <a:ext cx="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7456782" y="2508274"/>
              <a:ext cx="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 flipV="1">
              <a:off x="7480943" y="3819549"/>
              <a:ext cx="0" cy="381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bject 18"/>
              <p:cNvSpPr txBox="1"/>
              <p:nvPr/>
            </p:nvSpPr>
            <p:spPr bwMode="auto">
              <a:xfrm>
                <a:off x="4381510" y="4503177"/>
                <a:ext cx="549275" cy="4111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1510" y="4503177"/>
                <a:ext cx="549275" cy="411162"/>
              </a:xfrm>
              <a:prstGeom prst="rect">
                <a:avLst/>
              </a:prstGeom>
              <a:blipFill rotWithShape="1">
                <a:blip r:embed="rId9"/>
                <a:stretch>
                  <a:fillRect l="-2" t="-95" r="-807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bject 19"/>
              <p:cNvSpPr txBox="1"/>
              <p:nvPr/>
            </p:nvSpPr>
            <p:spPr bwMode="auto">
              <a:xfrm>
                <a:off x="5096059" y="4551094"/>
                <a:ext cx="1420157" cy="411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6059" y="4551094"/>
                <a:ext cx="1420157" cy="411163"/>
              </a:xfrm>
              <a:prstGeom prst="rect">
                <a:avLst/>
              </a:prstGeom>
              <a:blipFill rotWithShape="1">
                <a:blip r:embed="rId10"/>
                <a:stretch>
                  <a:fillRect l="-13" t="-12" r="34" b="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特征值的代数重数：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539552" y="1130696"/>
                <a:ext cx="8153400" cy="9800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noProof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b="0" i="1" noProof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′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C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𝑘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重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特征值，则称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的代数重数为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…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1130696"/>
                <a:ext cx="8153400" cy="980002"/>
              </a:xfrm>
              <a:prstGeom prst="rect">
                <a:avLst/>
              </a:prstGeom>
              <a:blipFill rotWithShape="1">
                <a:blip r:embed="rId1"/>
                <a:stretch>
                  <a:fillRect l="-5" t="-40" r="5" b="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833222" y="1955639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特征值的几何重数：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611560" y="2294192"/>
                <a:ext cx="8153400" cy="16267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的解空间称为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属于特征值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</a:t>
                </a:r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特征子空间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。特征子空间的维数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rank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的特征值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的几何重数；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对应</a:t>
                </a:r>
                <a14:m>
                  <m:oMath xmlns:m="http://schemas.openxmlformats.org/officeDocument/2006/math">
                    <m:r>
                      <a:rPr lang="en-US" altLang="zh-CN" i="1" noProof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b="0" i="1" noProof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𝑠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个线性无关的特征向量，则称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𝑠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为特征值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几何重数。</a:t>
                </a:r>
                <a:endParaRPr lang="en-US" altLang="zh-CN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294192"/>
                <a:ext cx="8153400" cy="1626779"/>
              </a:xfrm>
              <a:prstGeom prst="rect">
                <a:avLst/>
              </a:prstGeom>
              <a:blipFill rotWithShape="1">
                <a:blip r:embed="rId2"/>
                <a:stretch>
                  <a:fillRect l="-1" t="-35" r="1" b="-18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01266" y="3879542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性质：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 txBox="1">
                <a:spLocks noChangeArrowheads="1"/>
              </p:cNvSpPr>
              <p:nvPr/>
            </p:nvSpPr>
            <p:spPr bwMode="auto">
              <a:xfrm>
                <a:off x="683568" y="4163184"/>
                <a:ext cx="8153400" cy="852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重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特征值，则</a:t>
                </a:r>
                <a:r>
                  <a:rPr lang="zh-CN" altLang="en-US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代数重数大于等于几何重数</a:t>
                </a:r>
                <a:endParaRPr lang="en-US" altLang="zh-CN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rank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163184"/>
                <a:ext cx="8153400" cy="852845"/>
              </a:xfrm>
              <a:prstGeom prst="rect">
                <a:avLst/>
              </a:prstGeom>
              <a:blipFill rotWithShape="1">
                <a:blip r:embed="rId3"/>
                <a:stretch>
                  <a:fillRect l="-4" t="-15" r="4" b="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 bwMode="auto">
              <a:xfrm>
                <a:off x="479424" y="1087692"/>
                <a:ext cx="8153400" cy="4696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求矩阵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的特征值和特征向量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: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的特征多项式：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的特征值：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2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=−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7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2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重根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4" y="1087692"/>
                <a:ext cx="8153400" cy="469691"/>
              </a:xfrm>
              <a:prstGeom prst="rect">
                <a:avLst/>
              </a:prstGeom>
              <a:blipFill rotWithShape="1">
                <a:blip r:embed="rId1"/>
                <a:stretch>
                  <a:fillRect l="-8" t="-122" r="8" b="-7121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3"/>
              <p:cNvSpPr txBox="1"/>
              <p:nvPr/>
            </p:nvSpPr>
            <p:spPr bwMode="auto">
              <a:xfrm>
                <a:off x="1553360" y="1518390"/>
                <a:ext cx="2286000" cy="1279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3360" y="1518390"/>
                <a:ext cx="2286000" cy="1279525"/>
              </a:xfrm>
              <a:prstGeom prst="rect">
                <a:avLst/>
              </a:prstGeom>
              <a:blipFill rotWithShape="1">
                <a:blip r:embed="rId4"/>
                <a:stretch>
                  <a:fillRect l="-7" t="-8" r="7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14"/>
              <p:cNvSpPr txBox="1"/>
              <p:nvPr/>
            </p:nvSpPr>
            <p:spPr bwMode="auto">
              <a:xfrm>
                <a:off x="4718835" y="1518390"/>
                <a:ext cx="1897063" cy="1279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8835" y="1518390"/>
                <a:ext cx="1897063" cy="1279525"/>
              </a:xfrm>
              <a:prstGeom prst="rect">
                <a:avLst/>
              </a:prstGeom>
              <a:blipFill rotWithShape="1">
                <a:blip r:embed="rId5"/>
                <a:stretch>
                  <a:fillRect l="-8" t="-8" r="25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例题：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7704" y="4143712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67944" y="4128768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的代数重数为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3"/>
              <p:cNvSpPr txBox="1">
                <a:spLocks noChangeArrowheads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的属于                         的特征向量，即求解方程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5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184" y="900579"/>
                <a:ext cx="8153400" cy="4229100"/>
              </a:xfrm>
              <a:prstGeom prst="rect">
                <a:avLst/>
              </a:prstGeom>
              <a:blipFill rotWithShape="1">
                <a:blip r:embed="rId3"/>
                <a:stretch>
                  <a:fillRect l="-7" t="-4" r="7" b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bject 11"/>
              <p:cNvSpPr txBox="1"/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3695" y="900579"/>
                <a:ext cx="2019315" cy="365125"/>
              </a:xfrm>
              <a:prstGeom prst="rect">
                <a:avLst/>
              </a:prstGeom>
              <a:blipFill rotWithShape="1">
                <a:blip r:embed="rId4"/>
                <a:stretch>
                  <a:fillRect t="-41" r="1" b="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/>
          <p:cNvGrpSpPr/>
          <p:nvPr/>
        </p:nvGrpSpPr>
        <p:grpSpPr>
          <a:xfrm>
            <a:off x="144403" y="1411635"/>
            <a:ext cx="4985089" cy="2513626"/>
            <a:chOff x="1524000" y="1806921"/>
            <a:chExt cx="5623733" cy="28914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Object 10"/>
                <p:cNvSpPr txBox="1"/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 </m:t>
                            </m:r>
                          </m:e>
                        </m:groupCh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0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0" y="2606675"/>
                  <a:ext cx="5623733" cy="1279525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Line 12"/>
            <p:cNvSpPr>
              <a:spLocks noChangeShapeType="1"/>
            </p:cNvSpPr>
            <p:nvPr/>
          </p:nvSpPr>
          <p:spPr bwMode="auto">
            <a:xfrm>
              <a:off x="5638800" y="3004807"/>
              <a:ext cx="1219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>
              <a:off x="5948363" y="2623808"/>
              <a:ext cx="0" cy="1143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Object 14"/>
                <p:cNvSpPr txBox="1"/>
                <p:nvPr/>
              </p:nvSpPr>
              <p:spPr bwMode="auto">
                <a:xfrm>
                  <a:off x="5646465" y="1806921"/>
                  <a:ext cx="304800" cy="43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Object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46465" y="1806921"/>
                  <a:ext cx="304800" cy="431800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Object 16"/>
                <p:cNvSpPr txBox="1"/>
                <p:nvPr/>
              </p:nvSpPr>
              <p:spPr bwMode="auto">
                <a:xfrm>
                  <a:off x="6103664" y="1825971"/>
                  <a:ext cx="914400" cy="4810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85000" lnSpcReduction="100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5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03664" y="1825971"/>
                  <a:ext cx="914400" cy="48101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bject 18"/>
                <p:cNvSpPr txBox="1"/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925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6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0500" y="3783940"/>
                  <a:ext cx="2971800" cy="914400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5798864" y="2306983"/>
              <a:ext cx="0" cy="38100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6484664" y="2306983"/>
              <a:ext cx="0" cy="38100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 flipV="1">
              <a:off x="6438899" y="3479139"/>
              <a:ext cx="0" cy="38099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</p:grpSp>
      <p:sp>
        <p:nvSpPr>
          <p:cNvPr id="76" name="文本框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3728" y="865485"/>
            <a:ext cx="1821160" cy="461665"/>
          </a:xfrm>
          <a:prstGeom prst="rect">
            <a:avLst/>
          </a:prstGeom>
          <a:blipFill>
            <a:blip r:embed="rId9"/>
            <a:stretch>
              <a:fillRect b="-1316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noFill/>
                <a:latin typeface="Times New Roman" panose="02020603050405020304" charset="0"/>
                <a:ea typeface="华文楷体" panose="02010600040101010101" charset="-122"/>
              </a:rPr>
              <a:t> </a:t>
            </a:r>
            <a:endParaRPr lang="zh-CN" altLang="en-US" sz="2400">
              <a:noFill/>
              <a:latin typeface="Times New Roman" panose="02020603050405020304" charset="0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158" y="4362364"/>
            <a:ext cx="5207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行最简形：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若非零行的第一个非零元素全是</a:t>
            </a:r>
            <a:r>
              <a:rPr lang="en-US" altLang="zh-CN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，且非零行的第一个元素</a:t>
            </a:r>
            <a:r>
              <a:rPr lang="en-US" altLang="zh-CN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所在列的其余元素全为零</a:t>
            </a:r>
            <a:endParaRPr lang="zh-CN" altLang="en-US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62012" y="2453005"/>
                <a:ext cx="403167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600" b="0" dirty="0">
                    <a:latin typeface="Cambria Math" panose="02040503050406030204" pitchFamily="18" charset="0"/>
                  </a:rPr>
                  <a:t>就可以写成：</a:t>
                </a:r>
                <a:endParaRPr lang="en-US" altLang="zh-CN" sz="16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是自由变量，可以随便取。</a:t>
                </a:r>
                <a:endParaRPr lang="en-US" altLang="zh-CN" sz="1600" dirty="0"/>
              </a:p>
              <a:p>
                <a:r>
                  <a:rPr lang="zh-CN" altLang="en-US" sz="1600" dirty="0"/>
                  <a:t>由于自由变量有两个，那么可以认为它的解空间实际上是一个二维的解空间，那么就可以选择两个线性无关的</a:t>
                </a:r>
                <a:r>
                  <a:rPr lang="zh-CN" altLang="en-US" sz="1600" b="1" dirty="0"/>
                  <a:t>基础解系</a:t>
                </a:r>
                <a:endParaRPr lang="en-US" altLang="zh-CN" sz="1600" b="1" dirty="0"/>
              </a:p>
              <a:p>
                <a:r>
                  <a:rPr lang="zh-CN" altLang="en-US" sz="1600" b="1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600" b="1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6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012" y="2453005"/>
                <a:ext cx="4031671" cy="1815882"/>
              </a:xfrm>
              <a:prstGeom prst="rect">
                <a:avLst/>
              </a:prstGeom>
              <a:blipFill rotWithShape="1">
                <a:blip r:embed="rId10"/>
                <a:stretch>
                  <a:fillRect l="-10" r="1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020272" y="2685341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997" y="208966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的几何重数为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1600" y="3850777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为什么这样取，就是这样取是线性无关的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矩阵多项式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539552" y="1130696"/>
                <a:ext cx="8153400" cy="9800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𝑓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𝜆</m:t>
                    </m:r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) 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𝜆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的多项式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				       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运算结果是一个数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，定义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矩阵多项式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					     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运算结果是一个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阶矩阵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1130696"/>
                <a:ext cx="8153400" cy="980002"/>
              </a:xfrm>
              <a:prstGeom prst="rect">
                <a:avLst/>
              </a:prstGeom>
              <a:blipFill rotWithShape="1">
                <a:blip r:embed="rId1"/>
                <a:stretch>
                  <a:fillRect l="-5" t="-40" r="5" b="-725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8"/>
              <p:cNvSpPr txBox="1"/>
              <p:nvPr/>
            </p:nvSpPr>
            <p:spPr bwMode="auto">
              <a:xfrm>
                <a:off x="3514527" y="1155364"/>
                <a:ext cx="432048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4527" y="1155364"/>
                <a:ext cx="4320480" cy="431800"/>
              </a:xfrm>
              <a:prstGeom prst="rect">
                <a:avLst/>
              </a:prstGeom>
              <a:blipFill rotWithShape="1">
                <a:blip r:embed="rId2"/>
                <a:stretch>
                  <a:fillRect l="-10" t="-69" r="9" b="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7"/>
              <p:cNvSpPr txBox="1"/>
              <p:nvPr/>
            </p:nvSpPr>
            <p:spPr bwMode="auto">
              <a:xfrm>
                <a:off x="2051720" y="1620768"/>
                <a:ext cx="2046288" cy="4095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1620768"/>
                <a:ext cx="2046288" cy="409575"/>
              </a:xfrm>
              <a:prstGeom prst="rect">
                <a:avLst/>
              </a:prstGeom>
              <a:blipFill rotWithShape="1">
                <a:blip r:embed="rId3"/>
                <a:stretch>
                  <a:fillRect l="-2" t="-61" r="17" b="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2"/>
              <p:cNvSpPr txBox="1"/>
              <p:nvPr/>
            </p:nvSpPr>
            <p:spPr bwMode="auto">
              <a:xfrm>
                <a:off x="4411032" y="2012429"/>
                <a:ext cx="4203700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1032" y="2012429"/>
                <a:ext cx="4203700" cy="431800"/>
              </a:xfrm>
              <a:prstGeom prst="rect">
                <a:avLst/>
              </a:prstGeom>
              <a:blipFill rotWithShape="1">
                <a:blip r:embed="rId4"/>
                <a:stretch>
                  <a:fillRect l="-8" t="-26" r="8" b="2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25"/>
              <p:cNvSpPr txBox="1"/>
              <p:nvPr/>
            </p:nvSpPr>
            <p:spPr bwMode="auto">
              <a:xfrm>
                <a:off x="4185418" y="1625734"/>
                <a:ext cx="893362" cy="3190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5418" y="1625734"/>
                <a:ext cx="893362" cy="319088"/>
              </a:xfrm>
              <a:prstGeom prst="rect">
                <a:avLst/>
              </a:prstGeom>
              <a:blipFill rotWithShape="1">
                <a:blip r:embed="rId5"/>
                <a:stretch>
                  <a:fillRect l="-15" t="-42" r="6" b="-2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8"/>
              <p:cNvSpPr txBox="1"/>
              <p:nvPr/>
            </p:nvSpPr>
            <p:spPr bwMode="auto">
              <a:xfrm>
                <a:off x="2051720" y="2406425"/>
                <a:ext cx="3363913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2406425"/>
                <a:ext cx="3363913" cy="431800"/>
              </a:xfrm>
              <a:prstGeom prst="rect">
                <a:avLst/>
              </a:prstGeom>
              <a:blipFill rotWithShape="1">
                <a:blip r:embed="rId6"/>
                <a:stretch>
                  <a:fillRect l="-1" t="-95" r="10" b="9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49" y="3024056"/>
            <a:ext cx="8077900" cy="1348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39552" y="4515966"/>
                <a:ext cx="3939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要证明：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15966"/>
                <a:ext cx="3939977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" t="-130" r="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8023"/>
            <a:ext cx="8085521" cy="33911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64088" y="1419622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将矩阵的幂变换成了常数的幂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5896" y="2931790"/>
            <a:ext cx="446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一个复杂的矩阵多项式变成了一个矩阵，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而它的特征值就是一个关于特征值的多项式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70286"/>
          <a:stretch>
            <a:fillRect/>
          </a:stretch>
        </p:blipFill>
        <p:spPr>
          <a:xfrm>
            <a:off x="487326" y="699542"/>
            <a:ext cx="8169348" cy="720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87326" y="1423944"/>
                <a:ext cx="84051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特征值的重根我们不再重复计算，只把互不相同的特征值找出来，可能就不是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个了，即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𝑠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；特征值对应的特征向量有很多，那么任意一个特征向量选出即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对应的特征向量是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，而这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个特征向量是线性无关的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𝑠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=…=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𝑠</m:t>
                        </m:r>
                      </m:sub>
                    </m:sSub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6" y="1423944"/>
                <a:ext cx="8405154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3" t="-23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6" y="2624273"/>
            <a:ext cx="8100762" cy="14022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52871" y="4074626"/>
                <a:ext cx="8169348" cy="94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的特征向量，即这里的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的几何重数，首先这个已经是线性无关的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而这里说的意思就是，所有特征值的所有特征向量还是线性无关的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71" y="4074626"/>
                <a:ext cx="8169348" cy="948208"/>
              </a:xfrm>
              <a:prstGeom prst="rect">
                <a:avLst/>
              </a:prstGeom>
              <a:blipFill rotWithShape="1">
                <a:blip r:embed="rId6"/>
                <a:stretch>
                  <a:fillRect l="-1" t="-49" r="2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矩阵的迹：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479424" y="1087692"/>
                <a:ext cx="8153400" cy="9800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，矩阵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的迹定义为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zh-CN" alt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424" y="1087692"/>
                <a:ext cx="8153400" cy="980002"/>
              </a:xfrm>
              <a:prstGeom prst="rect">
                <a:avLst/>
              </a:prstGeom>
              <a:blipFill rotWithShape="1">
                <a:blip r:embed="rId1"/>
                <a:stretch>
                  <a:fillRect l="-8" t="-58" r="8" b="-817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45236" y="2909555"/>
                <a:ext cx="7771226" cy="217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有且仅有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𝑛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个特征值，即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，则</a:t>
                </a:r>
                <a:r>
                  <a:rPr lang="zh-CN" altLang="en-US" sz="2000" noProof="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满足</a:t>
                </a:r>
                <a:endParaRPr lang="en-US" altLang="zh-CN" sz="2000" noProof="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kumimoji="0" lang="zh-CN" altLang="en-US" sz="20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</a:t>
                </a:r>
                <a:r>
                  <a:rPr kumimoji="0" lang="en-US" altLang="zh-CN" sz="20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1</a:t>
                </a:r>
                <a:r>
                  <a:rPr kumimoji="0" lang="zh-CN" altLang="en-US" sz="20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tr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r>
                  <a:rPr lang="zh-CN" altLang="en-US" sz="2000" dirty="0"/>
                  <a:t>；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的迹等于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的所有特征值的和</a:t>
                </a:r>
                <a:endParaRPr lang="zh-CN" altLang="en-US" sz="2000" dirty="0"/>
              </a:p>
              <a:p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2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endParaRPr lang="zh-CN" altLang="en-US" sz="2000" dirty="0"/>
              </a:p>
              <a:p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3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𝐹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的特征值为</a:t>
                </a:r>
                <a:endParaRPr lang="en-US" altLang="zh-CN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  <a:p>
                <a:endParaRPr lang="zh-CN" altLang="en-US" sz="1600" dirty="0"/>
              </a:p>
              <a:p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6" y="2909555"/>
                <a:ext cx="7771226" cy="2178994"/>
              </a:xfrm>
              <a:prstGeom prst="rect">
                <a:avLst/>
              </a:prstGeom>
              <a:blipFill rotWithShape="1">
                <a:blip r:embed="rId2"/>
                <a:stretch>
                  <a:fillRect l="-1" t="-28" r="2" b="-1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9552" y="744583"/>
                <a:ext cx="7771226" cy="3893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矩阵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的转置称为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，其动作为：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（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1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）把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的行写为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的列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）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把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的列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写为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的行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的共轭转置称为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，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其动作为：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）先将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转置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）再将转置后的矩阵中的每个分量（元素）取共轭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3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4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4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44583"/>
                <a:ext cx="7771226" cy="3893823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矩阵理论应用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成绩构成：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平时考勤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10%+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课堂习题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10%+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平时作业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30%+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期末成绩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50%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平时考勤，缺一次扣一分，直到扣完为止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课堂习题现场做一下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中讲解的习题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平时作业主要有自问自答作业形式和以课上课下做，课堂讲的形式，每位同学每次作业至少讲一题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期末考试为闭卷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3528" y="1238166"/>
            <a:ext cx="8153400" cy="2415167"/>
            <a:chOff x="495300" y="1076269"/>
            <a:chExt cx="8153400" cy="24151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9"/>
                <p:cNvSpPr>
                  <a:spLocks noChangeArrowheads="1"/>
                </p:cNvSpPr>
                <p:nvPr/>
              </p:nvSpPr>
              <p:spPr bwMode="auto">
                <a:xfrm>
                  <a:off x="495300" y="1967436"/>
                  <a:ext cx="8153400" cy="1524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marL="342900" indent="-3429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9pPr>
                </a:lstStyle>
                <a:p>
                  <a:pPr lvl="1" eaLnBrk="1" hangingPunct="1">
                    <a:lnSpc>
                      <a:spcPct val="120000"/>
                    </a:lnSpc>
                    <a:buFontTx/>
                    <a:buNone/>
                  </a:pPr>
                  <a:r>
                    <a:rPr lang="zh-CN" altLang="en-US" dirty="0"/>
                    <a:t>由上式可以立即得到两条推论：</a:t>
                  </a:r>
                  <a:endParaRPr lang="zh-CN" altLang="en-US" dirty="0"/>
                </a:p>
                <a:p>
                  <a:pPr marL="914400" lvl="1" indent="-457200" eaLnBrk="1" hangingPunct="1">
                    <a:lnSpc>
                      <a:spcPct val="120000"/>
                    </a:lnSpc>
                    <a:buFont typeface="+mj-ea"/>
                    <a:buAutoNum type="circleNumDbPlain"/>
                  </a:pPr>
                  <a:r>
                    <a:rPr lang="zh-CN" altLang="en-US" dirty="0"/>
                    <a:t>                 满秩           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dirty="0"/>
                    <a:t>的所有的特征值都异于零</a:t>
                  </a:r>
                  <a:endParaRPr lang="en-US" altLang="zh-CN" dirty="0"/>
                </a:p>
                <a:p>
                  <a:pPr marL="914400" lvl="1" indent="-457200">
                    <a:lnSpc>
                      <a:spcPct val="120000"/>
                    </a:lnSpc>
                    <a:buFont typeface="+mj-ea"/>
                    <a:buAutoNum type="circleNumDbPlain"/>
                  </a:pPr>
                  <a:r>
                    <a:rPr lang="zh-CN" altLang="en-US" dirty="0"/>
                    <a:t>对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zh-CN" altLang="en-US" dirty="0"/>
                    <a:t>，0是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dirty="0"/>
                    <a:t>的特征值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2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5300" y="1967436"/>
                  <a:ext cx="8153400" cy="1524000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bject 18"/>
                <p:cNvSpPr txBox="1"/>
                <p:nvPr/>
              </p:nvSpPr>
              <p:spPr bwMode="auto">
                <a:xfrm>
                  <a:off x="1400865" y="2476500"/>
                  <a:ext cx="1378992" cy="3429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3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0865" y="2476500"/>
                  <a:ext cx="1378992" cy="34290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utoShape 20"/>
            <p:cNvSpPr>
              <a:spLocks noChangeArrowheads="1"/>
            </p:cNvSpPr>
            <p:nvPr/>
          </p:nvSpPr>
          <p:spPr bwMode="auto">
            <a:xfrm>
              <a:off x="3127375" y="2571750"/>
              <a:ext cx="609600" cy="152400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9" name="AutoShape 21"/>
            <p:cNvSpPr>
              <a:spLocks noChangeArrowheads="1"/>
            </p:cNvSpPr>
            <p:nvPr/>
          </p:nvSpPr>
          <p:spPr bwMode="auto">
            <a:xfrm>
              <a:off x="4756016" y="2977086"/>
              <a:ext cx="609600" cy="152400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>
                <a:latin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bject 22"/>
                <p:cNvSpPr txBox="1"/>
                <p:nvPr/>
              </p:nvSpPr>
              <p:spPr bwMode="auto">
                <a:xfrm>
                  <a:off x="5372100" y="2894536"/>
                  <a:ext cx="1360140" cy="317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func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10" name="Object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72100" y="2894536"/>
                  <a:ext cx="1360140" cy="317500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bject 16"/>
                <p:cNvSpPr txBox="1"/>
                <p:nvPr/>
              </p:nvSpPr>
              <p:spPr bwMode="auto">
                <a:xfrm>
                  <a:off x="1043608" y="1076269"/>
                  <a:ext cx="3111252" cy="9657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fun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12" name="Object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3608" y="1076269"/>
                  <a:ext cx="3111252" cy="965779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55576" y="3653333"/>
                <a:ext cx="77712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在线性代数中，一个矩阵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的列秩是列向量的最大线性无关组的向量个数。类似地，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一个矩阵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的行秩是行向量的最大线性无关组的向量个数。矩阵的列秩和行秩总是相等的，因此它们可以简单地称作矩阵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的秩（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Rank</a:t>
                </a:r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）。</a:t>
                </a:r>
                <a:endParaRPr kumimoji="0" lang="en-US" altLang="zh-CN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53333"/>
                <a:ext cx="7771226" cy="1323439"/>
              </a:xfrm>
              <a:prstGeom prst="rect">
                <a:avLst/>
              </a:prstGeom>
              <a:blipFill rotWithShape="1">
                <a:blip r:embed="rId5"/>
                <a:stretch>
                  <a:fillRect l="-7" t="-13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42276" y="7422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推论</a:t>
            </a:r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endParaRPr lang="zh-CN" altLang="en-US" dirty="0"/>
          </a:p>
        </p:txBody>
      </p:sp>
    </p:spTree>
  </p:cSld>
  <p:clrMapOvr>
    <a:masterClrMapping/>
  </p:clrMapOvr>
  <p:transition spd="slow" advClick="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13622" y="748403"/>
                <a:ext cx="7771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tr</m:t>
                            </m:r>
                          </m:fName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tr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22" y="748403"/>
                <a:ext cx="7771226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2" t="-93" r="4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459824" y="1065508"/>
                <a:ext cx="8153400" cy="498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证明：</a:t>
                </a:r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𝐵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，则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𝐴𝐵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对角线元素为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的对角线元素为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于是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	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改变求和顺序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824" y="1065508"/>
                <a:ext cx="8153400" cy="498128"/>
              </a:xfrm>
              <a:prstGeom prst="rect">
                <a:avLst/>
              </a:prstGeom>
              <a:blipFill rotWithShape="1">
                <a:blip r:embed="rId2"/>
                <a:stretch>
                  <a:fillRect l="-1" t="-123" r="1" b="-667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7"/>
              <p:cNvSpPr txBox="1"/>
              <p:nvPr/>
            </p:nvSpPr>
            <p:spPr bwMode="auto">
              <a:xfrm>
                <a:off x="3491880" y="1383149"/>
                <a:ext cx="3816424" cy="64371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383149"/>
                <a:ext cx="3816424" cy="643718"/>
              </a:xfrm>
              <a:prstGeom prst="rect">
                <a:avLst/>
              </a:prstGeom>
              <a:blipFill rotWithShape="1">
                <a:blip r:embed="rId3"/>
                <a:stretch>
                  <a:fillRect t="-18" r="2" b="-105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8"/>
              <p:cNvSpPr txBox="1"/>
              <p:nvPr/>
            </p:nvSpPr>
            <p:spPr bwMode="auto">
              <a:xfrm>
                <a:off x="3643399" y="2204819"/>
                <a:ext cx="2111671" cy="41877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3399" y="2204819"/>
                <a:ext cx="2111671" cy="418771"/>
              </a:xfrm>
              <a:prstGeom prst="rect">
                <a:avLst/>
              </a:prstGeom>
              <a:blipFill rotWithShape="1">
                <a:blip r:embed="rId4"/>
                <a:stretch>
                  <a:fillRect l="-19" t="-24" r="3" b="-699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9"/>
              <p:cNvSpPr txBox="1"/>
              <p:nvPr/>
            </p:nvSpPr>
            <p:spPr bwMode="auto">
              <a:xfrm>
                <a:off x="2771800" y="2909267"/>
                <a:ext cx="3096344" cy="4147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800" y="2909267"/>
                <a:ext cx="3096344" cy="414733"/>
              </a:xfrm>
              <a:prstGeom prst="rect">
                <a:avLst/>
              </a:prstGeom>
              <a:blipFill rotWithShape="1">
                <a:blip r:embed="rId5"/>
                <a:stretch>
                  <a:fillRect l="-1" t="-80" r="4" b="-715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11"/>
              <p:cNvSpPr txBox="1"/>
              <p:nvPr/>
            </p:nvSpPr>
            <p:spPr bwMode="auto">
              <a:xfrm>
                <a:off x="3444583" y="3642298"/>
                <a:ext cx="3503097" cy="8294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6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4583" y="3642298"/>
                <a:ext cx="3503097" cy="829464"/>
              </a:xfrm>
              <a:prstGeom prst="rect">
                <a:avLst/>
              </a:prstGeom>
              <a:blipFill rotWithShape="1">
                <a:blip r:embed="rId6"/>
                <a:stretch>
                  <a:fillRect l="-10" t="-69" r="4" b="-6605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71746" y="618242"/>
                <a:ext cx="7804710" cy="1655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课堂练习：</a:t>
                </a:r>
                <a:endParaRPr lang="en-US" altLang="zh-CN" sz="18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求矩阵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的特征值和特征向量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: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en-US" altLang="zh-CN" sz="18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46" y="618242"/>
                <a:ext cx="7804710" cy="1655903"/>
              </a:xfrm>
              <a:prstGeom prst="rect">
                <a:avLst/>
              </a:prstGeom>
              <a:blipFill rotWithShape="1">
                <a:blip r:embed="rId1"/>
                <a:stretch>
                  <a:fillRect l="-7" t="-23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相似对角化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方阵相似的定义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459824" y="1065506"/>
                <a:ext cx="8576672" cy="2298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𝐵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，若</a:t>
                </a:r>
                <a14:m>
                  <m:oMath xmlns:m="http://schemas.openxmlformats.org/officeDocument/2006/math"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∃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使得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相似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，记作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。称可逆矩阵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𝐵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相似变换矩阵。</a:t>
                </a:r>
                <a:endParaRPr lang="en-US" altLang="zh-CN" dirty="0">
                  <a:solidFill>
                    <a:srgbClr val="0075BF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lvl="1" indent="0" defTabSz="914400" eaLnBrk="1" hangingPunct="1">
                  <a:lnSpc>
                    <a:spcPct val="120000"/>
                  </a:lnSpc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相似矩阵之间有重要的关系：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824" y="1065506"/>
                <a:ext cx="8576672" cy="2298327"/>
              </a:xfrm>
              <a:prstGeom prst="rect">
                <a:avLst/>
              </a:prstGeom>
              <a:blipFill rotWithShape="1">
                <a:blip r:embed="rId1"/>
                <a:stretch>
                  <a:fillRect l="-1" t="-27" r="5" b="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635896" y="1123863"/>
            <a:ext cx="648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83968" y="78597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满秩矩阵可以求逆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33222" y="770587"/>
                <a:ext cx="7771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相似矩阵的性质：</a:t>
                </a:r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𝐵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𝐶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是一多项式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2" y="770587"/>
                <a:ext cx="7771226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83" r="3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2"/>
              <p:cNvSpPr txBox="1"/>
              <p:nvPr/>
            </p:nvSpPr>
            <p:spPr bwMode="auto">
              <a:xfrm>
                <a:off x="2509139" y="1186976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9139" y="1186976"/>
                <a:ext cx="755650" cy="298450"/>
              </a:xfrm>
              <a:prstGeom prst="rect">
                <a:avLst/>
              </a:prstGeom>
              <a:blipFill rotWithShape="1">
                <a:blip r:embed="rId2"/>
                <a:stretch>
                  <a:fillRect l="-34" t="-54" r="34" b="-7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13"/>
              <p:cNvSpPr txBox="1"/>
              <p:nvPr/>
            </p:nvSpPr>
            <p:spPr bwMode="auto">
              <a:xfrm>
                <a:off x="2512314" y="1615601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2314" y="1615601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34" t="-54" r="34" b="-7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4"/>
              <p:cNvSpPr txBox="1"/>
              <p:nvPr/>
            </p:nvSpPr>
            <p:spPr bwMode="auto">
              <a:xfrm>
                <a:off x="4056925" y="1610769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6925" y="1610769"/>
                <a:ext cx="755650" cy="298450"/>
              </a:xfrm>
              <a:prstGeom prst="rect">
                <a:avLst/>
              </a:prstGeom>
              <a:blipFill rotWithShape="1">
                <a:blip r:embed="rId4"/>
                <a:stretch>
                  <a:fillRect l="-72" t="-137" r="72" b="-70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3471820" y="1759692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6"/>
              <p:cNvSpPr txBox="1"/>
              <p:nvPr/>
            </p:nvSpPr>
            <p:spPr bwMode="auto">
              <a:xfrm>
                <a:off x="1778750" y="2110138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750" y="2110138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15" t="-11" r="15" b="-72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7"/>
              <p:cNvSpPr txBox="1"/>
              <p:nvPr/>
            </p:nvSpPr>
            <p:spPr bwMode="auto">
              <a:xfrm>
                <a:off x="4088879" y="2114809"/>
                <a:ext cx="755650" cy="320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>
          <p:sp>
            <p:nvSpPr>
              <p:cNvPr id="12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8879" y="2114809"/>
                <a:ext cx="755650" cy="320675"/>
              </a:xfrm>
              <a:prstGeom prst="rect">
                <a:avLst/>
              </a:prstGeom>
              <a:blipFill rotWithShape="1">
                <a:blip r:embed="rId5"/>
                <a:stretch>
                  <a:fillRect l="-15" t="-81" r="15" b="-9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19"/>
              <p:cNvSpPr txBox="1"/>
              <p:nvPr/>
            </p:nvSpPr>
            <p:spPr bwMode="auto">
              <a:xfrm>
                <a:off x="2564879" y="2114809"/>
                <a:ext cx="755650" cy="320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4879" y="2114809"/>
                <a:ext cx="755650" cy="320675"/>
              </a:xfrm>
              <a:prstGeom prst="rect">
                <a:avLst/>
              </a:prstGeom>
              <a:blipFill rotWithShape="1">
                <a:blip r:embed="rId6"/>
                <a:stretch>
                  <a:fillRect l="-15" t="-81" r="15" b="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0"/>
              <p:cNvSpPr txBox="1"/>
              <p:nvPr/>
            </p:nvSpPr>
            <p:spPr bwMode="auto">
              <a:xfrm>
                <a:off x="2541252" y="2514343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1252" y="2514343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82" t="-127" r="82" b="-7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21"/>
              <p:cNvSpPr txBox="1"/>
              <p:nvPr/>
            </p:nvSpPr>
            <p:spPr bwMode="auto">
              <a:xfrm>
                <a:off x="4096802" y="2547402"/>
                <a:ext cx="1841500" cy="320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rank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rank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6802" y="2547402"/>
                <a:ext cx="1841500" cy="320675"/>
              </a:xfrm>
              <a:prstGeom prst="rect">
                <a:avLst/>
              </a:prstGeom>
              <a:blipFill rotWithShape="1">
                <a:blip r:embed="rId7"/>
                <a:stretch>
                  <a:fillRect l="-23" t="-130" r="23" b="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23"/>
              <p:cNvSpPr txBox="1"/>
              <p:nvPr/>
            </p:nvSpPr>
            <p:spPr bwMode="auto">
              <a:xfrm>
                <a:off x="2541252" y="2957088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9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1252" y="2957088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82" t="-177" r="82" b="-7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4"/>
              <p:cNvSpPr txBox="1"/>
              <p:nvPr/>
            </p:nvSpPr>
            <p:spPr bwMode="auto">
              <a:xfrm>
                <a:off x="4106302" y="2981417"/>
                <a:ext cx="1533525" cy="320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6302" y="2981417"/>
                <a:ext cx="1533525" cy="320675"/>
              </a:xfrm>
              <a:prstGeom prst="rect">
                <a:avLst/>
              </a:prstGeom>
              <a:blipFill rotWithShape="1">
                <a:blip r:embed="rId8"/>
                <a:stretch>
                  <a:fillRect l="-26" t="-29" r="26" b="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26"/>
              <p:cNvSpPr txBox="1"/>
              <p:nvPr/>
            </p:nvSpPr>
            <p:spPr bwMode="auto">
              <a:xfrm>
                <a:off x="2550356" y="3424058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0356" y="3424058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26" t="-46" r="26" b="-7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27"/>
              <p:cNvSpPr txBox="1"/>
              <p:nvPr/>
            </p:nvSpPr>
            <p:spPr bwMode="auto">
              <a:xfrm>
                <a:off x="4093601" y="3370502"/>
                <a:ext cx="1558925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3601" y="3370502"/>
                <a:ext cx="1558925" cy="366713"/>
              </a:xfrm>
              <a:prstGeom prst="rect">
                <a:avLst/>
              </a:prstGeom>
              <a:blipFill rotWithShape="1">
                <a:blip r:embed="rId9"/>
                <a:stretch>
                  <a:fillRect l="-25" t="-152" r="25" b="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9"/>
              <p:cNvSpPr txBox="1"/>
              <p:nvPr/>
            </p:nvSpPr>
            <p:spPr bwMode="auto">
              <a:xfrm>
                <a:off x="2547602" y="3814505"/>
                <a:ext cx="755650" cy="29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7602" y="3814505"/>
                <a:ext cx="755650" cy="298450"/>
              </a:xfrm>
              <a:prstGeom prst="rect">
                <a:avLst/>
              </a:prstGeom>
              <a:blipFill rotWithShape="1">
                <a:blip r:embed="rId3"/>
                <a:stretch>
                  <a:fillRect l="-82" t="-20" r="82" b="-7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30"/>
              <p:cNvSpPr txBox="1"/>
              <p:nvPr/>
            </p:nvSpPr>
            <p:spPr bwMode="auto">
              <a:xfrm>
                <a:off x="4088879" y="3849946"/>
                <a:ext cx="2903538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8879" y="3849946"/>
                <a:ext cx="2903538" cy="366713"/>
              </a:xfrm>
              <a:prstGeom prst="rect">
                <a:avLst/>
              </a:prstGeom>
              <a:blipFill rotWithShape="1">
                <a:blip r:embed="rId10"/>
                <a:stretch>
                  <a:fillRect l="-4" t="-157" r="15" b="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35"/>
              <p:cNvSpPr txBox="1"/>
              <p:nvPr/>
            </p:nvSpPr>
            <p:spPr bwMode="auto">
              <a:xfrm>
                <a:off x="4908457" y="1379111"/>
                <a:ext cx="1935162" cy="414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8457" y="1379111"/>
                <a:ext cx="1935162" cy="414337"/>
              </a:xfrm>
              <a:prstGeom prst="rect">
                <a:avLst/>
              </a:prstGeom>
              <a:blipFill rotWithShape="1">
                <a:blip r:embed="rId11"/>
                <a:stretch>
                  <a:fillRect l="-28" t="-127" r="12" b="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bject 36"/>
              <p:cNvSpPr txBox="1"/>
              <p:nvPr/>
            </p:nvSpPr>
            <p:spPr bwMode="auto">
              <a:xfrm>
                <a:off x="4963544" y="1865335"/>
                <a:ext cx="3398837" cy="6217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𝐵𝑄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𝐵𝑄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3544" y="1865335"/>
                <a:ext cx="3398837" cy="621793"/>
              </a:xfrm>
              <a:prstGeom prst="rect">
                <a:avLst/>
              </a:prstGeom>
              <a:blipFill rotWithShape="1">
                <a:blip r:embed="rId12"/>
                <a:stretch>
                  <a:fillRect l="-142" t="-770" r="-129" b="-74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43"/>
              <p:cNvSpPr txBox="1"/>
              <p:nvPr/>
            </p:nvSpPr>
            <p:spPr bwMode="auto">
              <a:xfrm>
                <a:off x="5980559" y="2643743"/>
                <a:ext cx="3019425" cy="712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Object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0559" y="2643743"/>
                <a:ext cx="3019425" cy="712788"/>
              </a:xfrm>
              <a:prstGeom prst="rect">
                <a:avLst/>
              </a:prstGeom>
              <a:blipFill rotWithShape="1">
                <a:blip r:embed="rId13"/>
                <a:stretch>
                  <a:fillRect l="-4" t="-33" r="4" b="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3474375" y="2214386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3474375" y="266878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auto">
          <a:xfrm>
            <a:off x="3474375" y="3130437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auto">
          <a:xfrm>
            <a:off x="3471820" y="3519456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3471820" y="3981113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1560" y="1246269"/>
            <a:ext cx="92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自反性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29132" y="1704865"/>
            <a:ext cx="92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对称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性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612101" y="2099654"/>
            <a:ext cx="92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传递性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11560" y="2523073"/>
            <a:ext cx="92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保秩性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34101" y="2933288"/>
            <a:ext cx="139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行列式相等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04250" y="3369192"/>
            <a:ext cx="194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矩阵多项式相似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207410" y="3811537"/>
            <a:ext cx="2122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ea typeface="华文楷体" panose="02010600040101010101" charset="-122"/>
              </a:rPr>
              <a:t>特征多项式、特征值相同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74856" y="2666178"/>
            <a:ext cx="648072" cy="621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999108" y="4165271"/>
                <a:ext cx="51663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有相同的特征多项式，从而特征值相同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08" y="4165271"/>
                <a:ext cx="5166336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0" t="-83" r="9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13711" y="4464856"/>
            <a:ext cx="8634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变换实际上还是维持了矩阵的本质，在相似矩阵中维持了特征值和特征多项式。这就是相似矩阵最重要的本质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684791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方阵对角化的定义</a:t>
            </a:r>
            <a:r>
              <a:rPr lang="zh-CN" altLang="en-US" sz="16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endParaRPr lang="en-US" altLang="zh-CN" sz="16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71600" y="1109141"/>
                <a:ext cx="77048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C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×</m:t>
                        </m:r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，若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~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diag</m:t>
                        </m:r>
                      </m:fName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,⋯,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×</m:t>
                        </m:r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，则称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可对角化</a:t>
                </a:r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109141"/>
                <a:ext cx="7704856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" t="-108" r="6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57250" y="1602680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方阵可对角化的充要条件：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899592" y="1969439"/>
                <a:ext cx="2232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可对角化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69439"/>
                <a:ext cx="223224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9" t="-76" r="1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3131840" y="2077905"/>
            <a:ext cx="914400" cy="152400"/>
          </a:xfrm>
          <a:prstGeom prst="leftRight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dirty="0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139952" y="1969439"/>
                <a:ext cx="453650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个线性无关的特征向量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华文楷体" panose="02010600040101010101" charset="-122"/>
                  <a:cs typeface="+mn-cs"/>
                </a:endParaRPr>
              </a:p>
              <a:p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或者</a:t>
                </a: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华文楷体" panose="02010600040101010101" charset="-122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个特征值，且每个特征值的几何重数等于其代数重数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969439"/>
                <a:ext cx="4536504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9" t="-23" r="10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971600" y="3326473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证明：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⇐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  <m: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           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，则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26473"/>
                <a:ext cx="7771226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1" t="-48" r="2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2648026" y="3972804"/>
                <a:ext cx="401622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026" y="3972804"/>
                <a:ext cx="4016228" cy="880369"/>
              </a:xfrm>
              <a:prstGeom prst="rect">
                <a:avLst/>
              </a:prstGeom>
              <a:blipFill rotWithShape="1">
                <a:blip r:embed="rId5"/>
                <a:stretch>
                  <a:fillRect l="-2" t="-28" r="14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664254" y="3198487"/>
            <a:ext cx="2444250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这个证明告诉我们：</a:t>
            </a:r>
            <a:endParaRPr lang="en-US" altLang="zh-CN" dirty="0">
              <a:solidFill>
                <a:srgbClr val="000000"/>
              </a:solidFill>
              <a:ea typeface="华文楷体" panose="02010600040101010101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ea typeface="华文楷体" panose="02010600040101010101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、对角矩阵的对角线元素是特征值</a:t>
            </a:r>
            <a:endParaRPr lang="en-US" altLang="zh-CN" dirty="0">
              <a:solidFill>
                <a:srgbClr val="000000"/>
              </a:solidFill>
              <a:ea typeface="华文楷体" panose="02010600040101010101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ea typeface="华文楷体" panose="02010600040101010101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、相似变换矩阵的每个列向量是对应的特征向量</a:t>
            </a:r>
            <a:endParaRPr lang="zh-CN" altLang="en-US" dirty="0">
              <a:solidFill>
                <a:srgbClr val="000000"/>
              </a:solidFill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361" y="746111"/>
            <a:ext cx="8276037" cy="70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2" y="1434254"/>
            <a:ext cx="8260796" cy="26748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91680" y="2421929"/>
            <a:ext cx="17281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1142" y="4152873"/>
            <a:ext cx="8260797" cy="9233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华文楷体" panose="02010600040101010101" charset="-122"/>
              </a:rPr>
              <a:t>1.3</a:t>
            </a:r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：不同特征值的特征向量是线性无关的</a:t>
            </a:r>
            <a:endParaRPr lang="en-US" altLang="zh-CN" dirty="0">
              <a:solidFill>
                <a:srgbClr val="000000"/>
              </a:solidFill>
              <a:ea typeface="华文楷体" panose="02010600040101010101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ea typeface="华文楷体" panose="02010600040101010101" charset="-122"/>
              </a:rPr>
              <a:t>1.4</a:t>
            </a:r>
            <a:r>
              <a:rPr lang="zh-CN" altLang="en-US" dirty="0">
                <a:solidFill>
                  <a:srgbClr val="000000"/>
                </a:solidFill>
                <a:ea typeface="华文楷体" panose="02010600040101010101" charset="-122"/>
              </a:rPr>
              <a:t>：相同特征值的特征向量是线性无关的，而不同特征值的不同特征向量是线性无关的。</a:t>
            </a:r>
            <a:endParaRPr lang="zh-CN" altLang="en-US" dirty="0">
              <a:solidFill>
                <a:srgbClr val="000000"/>
              </a:solidFill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例题：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79424" y="1087692"/>
            <a:ext cx="8153400" cy="46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defTabSz="914400" eaLnBrk="1" hangingPunct="1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rPr>
              <a:t>判断下列矩阵能否对角化？对可对角化的矩阵，求其相似变换矩阵和相应的对角阵</a:t>
            </a:r>
            <a:endParaRPr lang="zh-CN" altLang="en-US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7"/>
              <p:cNvSpPr txBox="1"/>
              <p:nvPr/>
            </p:nvSpPr>
            <p:spPr bwMode="auto">
              <a:xfrm>
                <a:off x="1070429" y="1890211"/>
                <a:ext cx="2317941" cy="12779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429" y="1890211"/>
                <a:ext cx="2317941" cy="1277938"/>
              </a:xfrm>
              <a:prstGeom prst="rect">
                <a:avLst/>
              </a:prstGeom>
              <a:blipFill rotWithShape="1">
                <a:blip r:embed="rId3"/>
                <a:stretch>
                  <a:fillRect l="-20" t="-35" b="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18"/>
              <p:cNvSpPr txBox="1"/>
              <p:nvPr/>
            </p:nvSpPr>
            <p:spPr bwMode="auto">
              <a:xfrm>
                <a:off x="3563888" y="1894974"/>
                <a:ext cx="2317941" cy="12779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88" y="1894974"/>
                <a:ext cx="2317941" cy="1277937"/>
              </a:xfrm>
              <a:prstGeom prst="rect">
                <a:avLst/>
              </a:prstGeom>
              <a:blipFill rotWithShape="1">
                <a:blip r:embed="rId4"/>
                <a:stretch>
                  <a:fillRect l="-12" t="-10" r="20" b="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9"/>
              <p:cNvSpPr txBox="1"/>
              <p:nvPr/>
            </p:nvSpPr>
            <p:spPr bwMode="auto">
              <a:xfrm>
                <a:off x="6364932" y="1890211"/>
                <a:ext cx="1879476" cy="12779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4932" y="1890211"/>
                <a:ext cx="1879476" cy="1277938"/>
              </a:xfrm>
              <a:prstGeom prst="rect">
                <a:avLst/>
              </a:prstGeom>
              <a:blipFill rotWithShape="1">
                <a:blip r:embed="rId5"/>
                <a:stretch>
                  <a:fillRect l="-17" t="-35" r="11" b="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20"/>
              <p:cNvSpPr txBox="1"/>
              <p:nvPr/>
            </p:nvSpPr>
            <p:spPr bwMode="auto">
              <a:xfrm>
                <a:off x="1331640" y="3337601"/>
                <a:ext cx="6213063" cy="16906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1640" y="3337601"/>
                <a:ext cx="6213063" cy="1690687"/>
              </a:xfrm>
              <a:prstGeom prst="rect">
                <a:avLst/>
              </a:prstGeom>
              <a:blipFill rotWithShape="1">
                <a:blip r:embed="rId6"/>
                <a:stretch>
                  <a:fillRect l="-1" t="-2" r="4" b="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00566" y="2983482"/>
                <a:ext cx="43714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第一步：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求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的特征值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" y="2983482"/>
                <a:ext cx="4371434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2" t="-6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 advClick="0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例题：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44402" y="1215093"/>
                <a:ext cx="8100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第二步：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求</m:t>
                    </m:r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</m:oMath>
                </a14:m>
                <a:r>
                  <a:rPr lang="zh-CN" altLang="en-US" b="1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的基础解系，相似变换矩阵的列就是解系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02" y="1215093"/>
                <a:ext cx="810000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" t="-92" r="2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7"/>
              <p:cNvSpPr txBox="1"/>
              <p:nvPr/>
            </p:nvSpPr>
            <p:spPr bwMode="auto">
              <a:xfrm>
                <a:off x="611560" y="1584425"/>
                <a:ext cx="4786387" cy="2195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×(−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584425"/>
                <a:ext cx="4786387" cy="2195690"/>
              </a:xfrm>
              <a:prstGeom prst="rect">
                <a:avLst/>
              </a:prstGeom>
              <a:blipFill rotWithShape="1">
                <a:blip r:embed="rId4"/>
                <a:stretch>
                  <a:fillRect l="-1" t="-5" r="-1410" b="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3896159" y="2904123"/>
            <a:ext cx="496760" cy="164683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1"/>
              <p:cNvSpPr txBox="1"/>
              <p:nvPr/>
            </p:nvSpPr>
            <p:spPr bwMode="auto">
              <a:xfrm>
                <a:off x="4459633" y="2460607"/>
                <a:ext cx="1405469" cy="10964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9633" y="2460607"/>
                <a:ext cx="1405469" cy="1096484"/>
              </a:xfrm>
              <a:prstGeom prst="rect">
                <a:avLst/>
              </a:prstGeom>
              <a:blipFill rotWithShape="1">
                <a:blip r:embed="rId5"/>
                <a:stretch>
                  <a:fillRect l="-2" t="-56" r="17" b="4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608718" y="2394997"/>
                <a:ext cx="1440160" cy="93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 </a:t>
                </a:r>
                <a:endParaRPr lang="zh-CN" altLang="en-US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718" y="2394997"/>
                <a:ext cx="1440160" cy="932756"/>
              </a:xfrm>
              <a:prstGeom prst="rect">
                <a:avLst/>
              </a:prstGeom>
              <a:blipFill rotWithShape="1">
                <a:blip r:embed="rId6"/>
                <a:stretch>
                  <a:fillRect l="-28" t="-44" r="26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7092280" y="2394997"/>
                <a:ext cx="1440160" cy="90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20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</a:rPr>
                  <a:t> </a:t>
                </a:r>
                <a:endParaRPr lang="zh-CN" altLang="en-US" sz="2000" dirty="0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394997"/>
                <a:ext cx="1440160" cy="906210"/>
              </a:xfrm>
              <a:prstGeom prst="rect">
                <a:avLst/>
              </a:prstGeom>
              <a:blipFill rotWithShape="1">
                <a:blip r:embed="rId7"/>
                <a:stretch>
                  <a:fillRect l="-42" t="-45" r="40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14"/>
              <p:cNvSpPr txBox="1"/>
              <p:nvPr/>
            </p:nvSpPr>
            <p:spPr bwMode="auto">
              <a:xfrm>
                <a:off x="796117" y="3716092"/>
                <a:ext cx="3256822" cy="13136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117" y="3716092"/>
                <a:ext cx="3256822" cy="1313641"/>
              </a:xfrm>
              <a:prstGeom prst="rect">
                <a:avLst/>
              </a:prstGeom>
              <a:blipFill rotWithShape="1">
                <a:blip r:embed="rId8"/>
                <a:stretch>
                  <a:fillRect l="-14" t="-5" r="11" b="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16"/>
              <p:cNvSpPr txBox="1"/>
              <p:nvPr/>
            </p:nvSpPr>
            <p:spPr bwMode="auto">
              <a:xfrm>
                <a:off x="3563888" y="3983700"/>
                <a:ext cx="2896069" cy="95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88" y="3983700"/>
                <a:ext cx="2896069" cy="958111"/>
              </a:xfrm>
              <a:prstGeom prst="rect">
                <a:avLst/>
              </a:prstGeom>
              <a:blipFill rotWithShape="1">
                <a:blip r:embed="rId9"/>
                <a:stretch>
                  <a:fillRect l="-9" t="-36" r="4" b="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utoShape 10"/>
          <p:cNvSpPr>
            <a:spLocks noChangeArrowheads="1"/>
          </p:cNvSpPr>
          <p:nvPr/>
        </p:nvSpPr>
        <p:spPr bwMode="auto">
          <a:xfrm rot="5400000">
            <a:off x="4065654" y="3810358"/>
            <a:ext cx="226550" cy="120135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78842" y="4118478"/>
            <a:ext cx="2725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a typeface="华文楷体" panose="02010600040101010101" charset="-122"/>
              </a:rPr>
              <a:t>第三步：验证是否对角化</a:t>
            </a:r>
            <a:endParaRPr lang="zh-CN" altLang="en-US" b="1" dirty="0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2699792" y="3075806"/>
            <a:ext cx="98583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3275856" y="2332623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Others_1"/>
          <p:cNvSpPr txBox="1"/>
          <p:nvPr>
            <p:custDataLst>
              <p:tags r:id="rId1"/>
            </p:custDataLst>
          </p:nvPr>
        </p:nvSpPr>
        <p:spPr>
          <a:xfrm>
            <a:off x="1952711" y="1347614"/>
            <a:ext cx="2044019" cy="72251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7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7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MH_Others_2"/>
          <p:cNvSpPr txBox="1"/>
          <p:nvPr>
            <p:custDataLst>
              <p:tags r:id="rId2"/>
            </p:custDataLst>
          </p:nvPr>
        </p:nvSpPr>
        <p:spPr>
          <a:xfrm>
            <a:off x="1963035" y="2070125"/>
            <a:ext cx="2023371" cy="3065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3"/>
          <p:cNvGrpSpPr/>
          <p:nvPr/>
        </p:nvGrpSpPr>
        <p:grpSpPr>
          <a:xfrm>
            <a:off x="4525318" y="1348030"/>
            <a:ext cx="3575074" cy="501280"/>
            <a:chOff x="4357092" y="1347614"/>
            <a:chExt cx="3574455" cy="501125"/>
          </a:xfrm>
        </p:grpSpPr>
        <p:sp>
          <p:nvSpPr>
            <p:cNvPr id="57" name="MH_SubTitle_1"/>
            <p:cNvSpPr txBox="1"/>
            <p:nvPr>
              <p:custDataLst>
                <p:tags r:id="rId3"/>
              </p:custDataLst>
            </p:nvPr>
          </p:nvSpPr>
          <p:spPr>
            <a:xfrm>
              <a:off x="5368877" y="1417985"/>
              <a:ext cx="2562670" cy="4307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zh-CN" altLang="en-US" sz="28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矩阵的相似变换</a:t>
              </a:r>
              <a:endPara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8" name="组合 2"/>
            <p:cNvGrpSpPr/>
            <p:nvPr/>
          </p:nvGrpSpPr>
          <p:grpSpPr>
            <a:xfrm>
              <a:off x="4357092" y="1347614"/>
              <a:ext cx="802436" cy="488156"/>
              <a:chOff x="6127160" y="2096130"/>
              <a:chExt cx="1128426" cy="686432"/>
            </a:xfrm>
          </p:grpSpPr>
          <p:cxnSp>
            <p:nvCxnSpPr>
              <p:cNvPr id="59" name="MH_Other_1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6525624" y="2096130"/>
                <a:ext cx="729962" cy="68643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MH_Other_2"/>
              <p:cNvSpPr/>
              <p:nvPr>
                <p:custDataLst>
                  <p:tags r:id="rId5"/>
                </p:custDataLst>
              </p:nvPr>
            </p:nvSpPr>
            <p:spPr>
              <a:xfrm>
                <a:off x="6145577" y="2497943"/>
                <a:ext cx="532403" cy="242763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5933" anchor="ctr">
                <a:normAutofit fontScale="70000" lnSpcReduction="20000"/>
              </a:bodyPr>
              <a:lstStyle/>
              <a:p>
                <a:pPr algn="ctr">
                  <a:defRPr/>
                </a:pPr>
                <a:endParaRPr lang="zh-CN" altLang="en-US" sz="1000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MH_Other_3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127160" y="2108477"/>
                <a:ext cx="565888" cy="38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da-DK" altLang="zh-CN" dirty="0">
                    <a:solidFill>
                      <a:srgbClr val="0066C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24"/>
          <p:cNvGrpSpPr/>
          <p:nvPr/>
        </p:nvGrpSpPr>
        <p:grpSpPr>
          <a:xfrm>
            <a:off x="4525320" y="2200367"/>
            <a:ext cx="3215826" cy="491903"/>
            <a:chOff x="4357092" y="2091358"/>
            <a:chExt cx="3215268" cy="491751"/>
          </a:xfrm>
        </p:grpSpPr>
        <p:sp>
          <p:nvSpPr>
            <p:cNvPr id="63" name="MH_SubTitle_2"/>
            <p:cNvSpPr txBox="1"/>
            <p:nvPr>
              <p:custDataLst>
                <p:tags r:id="rId7"/>
              </p:custDataLst>
            </p:nvPr>
          </p:nvSpPr>
          <p:spPr>
            <a:xfrm>
              <a:off x="5391574" y="2152355"/>
              <a:ext cx="2180786" cy="4307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范数理论</a:t>
              </a:r>
              <a:endPara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4" name="组合 6"/>
            <p:cNvGrpSpPr/>
            <p:nvPr/>
          </p:nvGrpSpPr>
          <p:grpSpPr>
            <a:xfrm>
              <a:off x="4357092" y="2091358"/>
              <a:ext cx="802436" cy="488156"/>
              <a:chOff x="6127160" y="3142521"/>
              <a:chExt cx="1128426" cy="686432"/>
            </a:xfrm>
          </p:grpSpPr>
          <p:cxnSp>
            <p:nvCxnSpPr>
              <p:cNvPr id="65" name="MH_Other_4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6525624" y="3142521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MH_Other_5"/>
              <p:cNvSpPr/>
              <p:nvPr>
                <p:custDataLst>
                  <p:tags r:id="rId9"/>
                </p:custDataLst>
              </p:nvPr>
            </p:nvSpPr>
            <p:spPr>
              <a:xfrm>
                <a:off x="6145577" y="3544334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5933" anchor="ctr">
                <a:normAutofit fontScale="70000" lnSpcReduction="20000"/>
              </a:bodyPr>
              <a:lstStyle/>
              <a:p>
                <a:pPr algn="ctr">
                  <a:defRPr/>
                </a:pPr>
                <a:endParaRPr lang="zh-CN" altLang="en-US" sz="1000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MH_Other_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127160" y="3154868"/>
                <a:ext cx="565888" cy="38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dirty="0">
                    <a:solidFill>
                      <a:srgbClr val="0066C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8" name="组合 25"/>
          <p:cNvGrpSpPr/>
          <p:nvPr/>
        </p:nvGrpSpPr>
        <p:grpSpPr>
          <a:xfrm>
            <a:off x="4525320" y="3088354"/>
            <a:ext cx="3215825" cy="491508"/>
            <a:chOff x="4357092" y="2835101"/>
            <a:chExt cx="3215267" cy="491356"/>
          </a:xfrm>
        </p:grpSpPr>
        <p:sp>
          <p:nvSpPr>
            <p:cNvPr id="69" name="MH_SubTitle_3"/>
            <p:cNvSpPr txBox="1"/>
            <p:nvPr>
              <p:custDataLst>
                <p:tags r:id="rId11"/>
              </p:custDataLst>
            </p:nvPr>
          </p:nvSpPr>
          <p:spPr>
            <a:xfrm>
              <a:off x="5391574" y="2895703"/>
              <a:ext cx="2180785" cy="4307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矩阵分析</a:t>
              </a:r>
              <a:endPara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0" name="组合 7"/>
            <p:cNvGrpSpPr/>
            <p:nvPr/>
          </p:nvGrpSpPr>
          <p:grpSpPr>
            <a:xfrm>
              <a:off x="4357092" y="2835101"/>
              <a:ext cx="802436" cy="488156"/>
              <a:chOff x="6127160" y="4187237"/>
              <a:chExt cx="1128426" cy="686432"/>
            </a:xfrm>
          </p:grpSpPr>
          <p:cxnSp>
            <p:nvCxnSpPr>
              <p:cNvPr id="71" name="MH_Other_7"/>
              <p:cNvCxnSpPr/>
              <p:nvPr>
                <p:custDataLst>
                  <p:tags r:id="rId12"/>
                </p:custDataLst>
              </p:nvPr>
            </p:nvCxnSpPr>
            <p:spPr>
              <a:xfrm flipH="1">
                <a:off x="6525624" y="4187237"/>
                <a:ext cx="729962" cy="686432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MH_Other_8"/>
              <p:cNvSpPr/>
              <p:nvPr>
                <p:custDataLst>
                  <p:tags r:id="rId13"/>
                </p:custDataLst>
              </p:nvPr>
            </p:nvSpPr>
            <p:spPr>
              <a:xfrm>
                <a:off x="6145577" y="4589050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5933" anchor="ctr">
                <a:normAutofit fontScale="70000" lnSpcReduction="20000"/>
              </a:bodyPr>
              <a:lstStyle/>
              <a:p>
                <a:pPr algn="ctr">
                  <a:defRPr/>
                </a:pPr>
                <a:endParaRPr lang="zh-CN" altLang="en-US" sz="1000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MH_Other_9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127160" y="4199584"/>
                <a:ext cx="565888" cy="38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dirty="0">
                    <a:solidFill>
                      <a:srgbClr val="0066C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斜纹 30"/>
          <p:cNvSpPr/>
          <p:nvPr/>
        </p:nvSpPr>
        <p:spPr>
          <a:xfrm>
            <a:off x="0" y="0"/>
            <a:ext cx="2267744" cy="2139702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24"/>
          <p:cNvGrpSpPr/>
          <p:nvPr/>
        </p:nvGrpSpPr>
        <p:grpSpPr>
          <a:xfrm>
            <a:off x="4538417" y="3941642"/>
            <a:ext cx="3215826" cy="491903"/>
            <a:chOff x="4357092" y="2091358"/>
            <a:chExt cx="3215268" cy="491751"/>
          </a:xfrm>
        </p:grpSpPr>
        <p:sp>
          <p:nvSpPr>
            <p:cNvPr id="3" name="MH_SubTitle_2"/>
            <p:cNvSpPr txBox="1"/>
            <p:nvPr>
              <p:custDataLst>
                <p:tags r:id="rId15"/>
              </p:custDataLst>
            </p:nvPr>
          </p:nvSpPr>
          <p:spPr>
            <a:xfrm>
              <a:off x="5391574" y="2152355"/>
              <a:ext cx="2180786" cy="4307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矩阵分解</a:t>
              </a:r>
              <a:endParaRPr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" name="组合 6"/>
            <p:cNvGrpSpPr/>
            <p:nvPr/>
          </p:nvGrpSpPr>
          <p:grpSpPr>
            <a:xfrm>
              <a:off x="4357092" y="2091358"/>
              <a:ext cx="802436" cy="488156"/>
              <a:chOff x="6127160" y="3142521"/>
              <a:chExt cx="1128426" cy="686432"/>
            </a:xfrm>
          </p:grpSpPr>
          <p:cxnSp>
            <p:nvCxnSpPr>
              <p:cNvPr id="5" name="MH_Other_4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6525624" y="3142521"/>
                <a:ext cx="729962" cy="6864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MH_Other_5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45577" y="3544334"/>
                <a:ext cx="532403" cy="241088"/>
              </a:xfrm>
              <a:custGeom>
                <a:avLst/>
                <a:gdLst>
                  <a:gd name="connsiteX0" fmla="*/ 0 w 928918"/>
                  <a:gd name="connsiteY0" fmla="*/ 0 h 459023"/>
                  <a:gd name="connsiteX1" fmla="*/ 928918 w 928918"/>
                  <a:gd name="connsiteY1" fmla="*/ 0 h 459023"/>
                  <a:gd name="connsiteX2" fmla="*/ 464459 w 928918"/>
                  <a:gd name="connsiteY2" fmla="*/ 459023 h 45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8918" h="459023">
                    <a:moveTo>
                      <a:pt x="0" y="0"/>
                    </a:moveTo>
                    <a:lnTo>
                      <a:pt x="928918" y="0"/>
                    </a:lnTo>
                    <a:lnTo>
                      <a:pt x="464459" y="4590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5933" anchor="ctr">
                <a:normAutofit fontScale="70000" lnSpcReduction="20000"/>
              </a:bodyPr>
              <a:lstStyle/>
              <a:p>
                <a:pPr algn="ctr">
                  <a:defRPr/>
                </a:pPr>
                <a:endParaRPr lang="zh-CN" altLang="en-US" sz="1000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MH_Other_6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127160" y="3154868"/>
                <a:ext cx="565888" cy="389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b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dirty="0">
                    <a:solidFill>
                      <a:srgbClr val="0066C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04</a:t>
                </a:r>
                <a:endParaRPr lang="zh-CN" altLang="en-US" dirty="0">
                  <a:solidFill>
                    <a:srgbClr val="0066C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8"/>
              <p:cNvSpPr txBox="1"/>
              <p:nvPr/>
            </p:nvSpPr>
            <p:spPr bwMode="auto">
              <a:xfrm>
                <a:off x="2563881" y="3010207"/>
                <a:ext cx="1542392" cy="10052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881" y="3010207"/>
                <a:ext cx="1542392" cy="1005235"/>
              </a:xfrm>
              <a:prstGeom prst="rect">
                <a:avLst/>
              </a:prstGeom>
              <a:blipFill rotWithShape="1">
                <a:blip r:embed="rId1"/>
                <a:stretch>
                  <a:fillRect l="-25" t="-31" r="24" b="3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12"/>
              <p:cNvSpPr txBox="1"/>
              <p:nvPr/>
            </p:nvSpPr>
            <p:spPr bwMode="auto">
              <a:xfrm>
                <a:off x="4183662" y="3012784"/>
                <a:ext cx="1174199" cy="10052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662" y="3012784"/>
                <a:ext cx="1174199" cy="1005235"/>
              </a:xfrm>
              <a:prstGeom prst="rect">
                <a:avLst/>
              </a:prstGeom>
              <a:blipFill rotWithShape="1">
                <a:blip r:embed="rId2"/>
                <a:stretch>
                  <a:fillRect l="-24" t="-34" r="31" b="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例题：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14"/>
              <p:cNvSpPr txBox="1"/>
              <p:nvPr/>
            </p:nvSpPr>
            <p:spPr bwMode="auto">
              <a:xfrm>
                <a:off x="395537" y="1434578"/>
                <a:ext cx="2234134" cy="8896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7" y="1434578"/>
                <a:ext cx="2234134" cy="889611"/>
              </a:xfrm>
              <a:prstGeom prst="rect">
                <a:avLst/>
              </a:prstGeom>
              <a:blipFill rotWithShape="1">
                <a:blip r:embed="rId5"/>
                <a:stretch>
                  <a:fillRect l="-25" t="-13" r="6" b="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5"/>
              <p:cNvSpPr txBox="1"/>
              <p:nvPr/>
            </p:nvSpPr>
            <p:spPr bwMode="auto">
              <a:xfrm>
                <a:off x="3189303" y="1044614"/>
                <a:ext cx="1708598" cy="4492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303" y="1044614"/>
                <a:ext cx="1708598" cy="449207"/>
              </a:xfrm>
              <a:prstGeom prst="rect">
                <a:avLst/>
              </a:prstGeom>
              <a:blipFill rotWithShape="1">
                <a:blip r:embed="rId6"/>
                <a:stretch>
                  <a:fillRect l="-19" t="-9" r="9" b="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16"/>
              <p:cNvSpPr txBox="1"/>
              <p:nvPr/>
            </p:nvSpPr>
            <p:spPr bwMode="auto">
              <a:xfrm>
                <a:off x="5357861" y="1085798"/>
                <a:ext cx="1117227" cy="2851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7861" y="1085798"/>
                <a:ext cx="1117227" cy="285117"/>
              </a:xfrm>
              <a:prstGeom prst="rect">
                <a:avLst/>
              </a:prstGeom>
              <a:blipFill rotWithShape="1">
                <a:blip r:embed="rId7"/>
                <a:stretch>
                  <a:fillRect l="-33" t="-204" r="56" b="-120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7"/>
              <p:cNvSpPr txBox="1"/>
              <p:nvPr/>
            </p:nvSpPr>
            <p:spPr bwMode="auto">
              <a:xfrm>
                <a:off x="2497556" y="1424144"/>
                <a:ext cx="1321863" cy="8929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7556" y="1424144"/>
                <a:ext cx="1321863" cy="892926"/>
              </a:xfrm>
              <a:prstGeom prst="rect">
                <a:avLst/>
              </a:prstGeom>
              <a:blipFill rotWithShape="1">
                <a:blip r:embed="rId8"/>
                <a:stretch>
                  <a:fillRect l="-8" t="-53" r="40" b="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8"/>
              <p:cNvSpPr txBox="1"/>
              <p:nvPr/>
            </p:nvSpPr>
            <p:spPr bwMode="auto">
              <a:xfrm>
                <a:off x="3628764" y="1434578"/>
                <a:ext cx="1523642" cy="8929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8764" y="1434578"/>
                <a:ext cx="1523642" cy="892926"/>
              </a:xfrm>
              <a:prstGeom prst="rect">
                <a:avLst/>
              </a:prstGeom>
              <a:blipFill rotWithShape="1">
                <a:blip r:embed="rId9"/>
                <a:stretch>
                  <a:fillRect l="-25" t="-13" r="1" b="2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3"/>
              <p:cNvSpPr txBox="1"/>
              <p:nvPr/>
            </p:nvSpPr>
            <p:spPr bwMode="auto">
              <a:xfrm>
                <a:off x="5146844" y="1418313"/>
                <a:ext cx="1702709" cy="8929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6844" y="1418313"/>
                <a:ext cx="1702709" cy="892926"/>
              </a:xfrm>
              <a:prstGeom prst="rect">
                <a:avLst/>
              </a:prstGeom>
              <a:blipFill rotWithShape="1">
                <a:blip r:embed="rId10"/>
                <a:stretch>
                  <a:fillRect l="-10" t="-40" r="26" b="5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4"/>
              <p:cNvSpPr txBox="1"/>
              <p:nvPr/>
            </p:nvSpPr>
            <p:spPr bwMode="auto">
              <a:xfrm>
                <a:off x="6715270" y="1463091"/>
                <a:ext cx="2348831" cy="8918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5270" y="1463091"/>
                <a:ext cx="2348831" cy="891821"/>
              </a:xfrm>
              <a:prstGeom prst="rect">
                <a:avLst/>
              </a:prstGeom>
              <a:blipFill rotWithShape="1">
                <a:blip r:embed="rId11"/>
                <a:stretch>
                  <a:fillRect l="-6" t="-6" r="5" b="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bject 5"/>
              <p:cNvSpPr txBox="1"/>
              <p:nvPr/>
            </p:nvSpPr>
            <p:spPr bwMode="auto">
              <a:xfrm>
                <a:off x="2647038" y="2678974"/>
                <a:ext cx="1542392" cy="3035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7038" y="2678974"/>
                <a:ext cx="1542392" cy="303561"/>
              </a:xfrm>
              <a:prstGeom prst="rect">
                <a:avLst/>
              </a:prstGeom>
              <a:blipFill rotWithShape="1">
                <a:blip r:embed="rId12"/>
                <a:stretch>
                  <a:fillRect l="-23" t="-179" r="22" b="-52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6"/>
              <p:cNvSpPr txBox="1"/>
              <p:nvPr/>
            </p:nvSpPr>
            <p:spPr bwMode="auto">
              <a:xfrm>
                <a:off x="4418112" y="2685544"/>
                <a:ext cx="1313710" cy="3209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8112" y="2685544"/>
                <a:ext cx="1313710" cy="320979"/>
              </a:xfrm>
              <a:prstGeom prst="rect">
                <a:avLst/>
              </a:prstGeom>
              <a:blipFill rotWithShape="1">
                <a:blip r:embed="rId13"/>
                <a:stretch>
                  <a:fillRect l="-32" t="-40" r="24" b="1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bject 14"/>
              <p:cNvSpPr txBox="1"/>
              <p:nvPr/>
            </p:nvSpPr>
            <p:spPr bwMode="auto">
              <a:xfrm>
                <a:off x="575672" y="3100458"/>
                <a:ext cx="1857957" cy="100150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672" y="3100458"/>
                <a:ext cx="1857957" cy="1001502"/>
              </a:xfrm>
              <a:prstGeom prst="rect">
                <a:avLst/>
              </a:prstGeom>
              <a:blipFill rotWithShape="1">
                <a:blip r:embed="rId14"/>
                <a:stretch>
                  <a:fillRect l="-19" t="-39" r="17" b="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5330256" y="3113408"/>
                <a:ext cx="323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此矩阵无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𝒏</m:t>
                    </m:r>
                    <m:r>
                      <a:rPr lang="en-US" altLang="zh-CN" sz="16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𝟑</m:t>
                    </m:r>
                  </m:oMath>
                </a14:m>
                <a:r>
                  <a:rPr lang="zh-CN" altLang="en-US" sz="16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个线性无关特征向量，不能对角化！</a:t>
                </a:r>
                <a:endParaRPr lang="en-US" altLang="zh-CN" sz="16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56" y="3113408"/>
                <a:ext cx="3238072" cy="584775"/>
              </a:xfrm>
              <a:prstGeom prst="rect">
                <a:avLst/>
              </a:prstGeom>
              <a:blipFill rotWithShape="1">
                <a:blip r:embed="rId15"/>
                <a:stretch>
                  <a:fillRect l="-2" t="-1" r="8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75672" y="4024280"/>
            <a:ext cx="8316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a typeface="华文楷体" panose="02010600040101010101" charset="-122"/>
              </a:rPr>
              <a:t>现在我们已经告诉大家如何判断对角化，如何找到对角矩阵和相似变换矩阵。</a:t>
            </a:r>
            <a:endParaRPr lang="en-US" altLang="zh-CN" b="1" dirty="0">
              <a:solidFill>
                <a:srgbClr val="000000"/>
              </a:solidFill>
              <a:ea typeface="华文楷体" panose="02010600040101010101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ea typeface="华文楷体" panose="02010600040101010101" charset="-122"/>
              </a:rPr>
              <a:t>接下来，介绍一下对角矩阵的应用，为什么要研究对角化</a:t>
            </a:r>
            <a:endParaRPr lang="zh-CN" altLang="en-US" dirty="0"/>
          </a:p>
        </p:txBody>
      </p:sp>
    </p:spTree>
  </p:cSld>
  <p:clrMapOvr>
    <a:masterClrMapping/>
  </p:clrMapOvr>
  <p:transition spd="slow" advClick="0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对角阵的应用：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109141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对求乘积、幂、求逆和求特征值都比较简洁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57250" y="1602680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求幂：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1"/>
              <p:cNvSpPr txBox="1"/>
              <p:nvPr/>
            </p:nvSpPr>
            <p:spPr bwMode="auto">
              <a:xfrm>
                <a:off x="179512" y="2014732"/>
                <a:ext cx="2172142" cy="8400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014732"/>
                <a:ext cx="2172142" cy="840081"/>
              </a:xfrm>
              <a:prstGeom prst="rect">
                <a:avLst/>
              </a:prstGeom>
              <a:blipFill rotWithShape="1">
                <a:blip r:embed="rId1"/>
                <a:stretch>
                  <a:fillRect l="-20" t="-61" r="11" b="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411760" y="2139702"/>
                <a:ext cx="77048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100</m:t>
                        </m:r>
                      </m:sup>
                    </m:sSup>
                  </m:oMath>
                </a14:m>
                <a:r>
                  <a:rPr lang="zh-CN" altLang="en-US" sz="2000" dirty="0"/>
                  <a:t>。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139702"/>
                <a:ext cx="7704856" cy="400110"/>
              </a:xfrm>
              <a:prstGeom prst="rect">
                <a:avLst/>
              </a:prstGeom>
              <a:blipFill rotWithShape="1">
                <a:blip r:embed="rId2"/>
                <a:stretch>
                  <a:fillRect t="-97" r="6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3"/>
              <p:cNvSpPr txBox="1"/>
              <p:nvPr/>
            </p:nvSpPr>
            <p:spPr bwMode="auto">
              <a:xfrm>
                <a:off x="6012160" y="1903284"/>
                <a:ext cx="3272622" cy="8421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160" y="1903284"/>
                <a:ext cx="3272622" cy="842168"/>
              </a:xfrm>
              <a:prstGeom prst="rect">
                <a:avLst/>
              </a:prstGeom>
              <a:blipFill rotWithShape="1">
                <a:blip r:embed="rId3"/>
                <a:stretch>
                  <a:fillRect l="-19" t="-22" r="14" b="-235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14"/>
              <p:cNvSpPr txBox="1"/>
              <p:nvPr/>
            </p:nvSpPr>
            <p:spPr bwMode="auto">
              <a:xfrm>
                <a:off x="3648816" y="1962213"/>
                <a:ext cx="2363344" cy="8400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8816" y="1962213"/>
                <a:ext cx="2363344" cy="840081"/>
              </a:xfrm>
              <a:prstGeom prst="rect">
                <a:avLst/>
              </a:prstGeom>
              <a:blipFill rotWithShape="1">
                <a:blip r:embed="rId4"/>
                <a:stretch>
                  <a:fillRect l="-4" t="-7" r="26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5"/>
              <p:cNvSpPr txBox="1"/>
              <p:nvPr/>
            </p:nvSpPr>
            <p:spPr bwMode="auto">
              <a:xfrm>
                <a:off x="971600" y="3768349"/>
                <a:ext cx="5832648" cy="11710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3768349"/>
                <a:ext cx="5832648" cy="1171017"/>
              </a:xfrm>
              <a:prstGeom prst="rect">
                <a:avLst/>
              </a:prstGeom>
              <a:blipFill rotWithShape="1">
                <a:blip r:embed="rId5"/>
                <a:stretch>
                  <a:fillRect l="-1" t="-22" r="4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82918" y="2968845"/>
                <a:ext cx="80935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p>
                    </m:sSup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diag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98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=…=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8" y="2968845"/>
                <a:ext cx="8093538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8" t="-34" r="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648227" y="3999914"/>
                <a:ext cx="29523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对角阵的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次幂就等于对角上各元素的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次幂</a:t>
                </a:r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227" y="3999914"/>
                <a:ext cx="2952328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18" t="-7" r="4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539552" y="766699"/>
                <a:ext cx="77712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求矩阵的逆：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设可逆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矩阵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，用初等变换法求矩阵的逆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与一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阶单位矩阵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合并，即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en Sans Light" panose="020B0306030504020204" pitchFamily="34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en Sans Light" panose="020B0306030504020204" pitchFamily="34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通过一系列初等行列变换将该矩阵变为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𝐴</m:t>
                              </m:r>
                              <m: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66699"/>
                <a:ext cx="7771226" cy="1323439"/>
              </a:xfrm>
              <a:prstGeom prst="rect">
                <a:avLst/>
              </a:prstGeom>
              <a:blipFill rotWithShape="1">
                <a:blip r:embed="rId1"/>
                <a:stretch>
                  <a:fillRect l="-6" t="-19" r="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57341" y="2206400"/>
                <a:ext cx="4572000" cy="2209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Open Sans Light" panose="020B0306030504020204" pitchFamily="34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Open Sans Light" panose="020B0306030504020204" pitchFamily="34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初等变换步骤：</a:t>
                </a:r>
                <a:endParaRPr lang="en-US" altLang="zh-CN" dirty="0"/>
              </a:p>
              <a:p>
                <a:r>
                  <a:rPr lang="zh-CN" altLang="en-US" dirty="0"/>
                  <a:t>第一行</a:t>
                </a:r>
                <a:r>
                  <a:rPr lang="en-US" altLang="zh-CN" dirty="0"/>
                  <a:t>×2</a:t>
                </a:r>
                <a:r>
                  <a:rPr lang="zh-CN" altLang="en-US" dirty="0"/>
                  <a:t>加到第二行；第二行乘</a:t>
                </a:r>
                <a:r>
                  <a:rPr lang="en-US" altLang="zh-CN" dirty="0"/>
                  <a:t>-0.5</a:t>
                </a:r>
                <a:r>
                  <a:rPr lang="zh-CN" altLang="en-US" dirty="0"/>
                  <a:t>加到第三行；第三行</a:t>
                </a:r>
                <a:r>
                  <a:rPr lang="en-US" altLang="zh-CN" dirty="0"/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CN" altLang="en-US" dirty="0"/>
                  <a:t>加到第一行；第二行</a:t>
                </a:r>
                <a:r>
                  <a:rPr lang="en-US" altLang="zh-CN" dirty="0"/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dirty="0"/>
                  <a:t>第三行</a:t>
                </a:r>
                <a:r>
                  <a:rPr lang="en-US" altLang="zh-CN" dirty="0"/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CN" altLang="en-US" dirty="0"/>
                  <a:t>加到第二行；第三行</a:t>
                </a:r>
                <a:r>
                  <a:rPr lang="en-US" altLang="zh-CN" dirty="0"/>
                  <a:t>×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1" y="2206400"/>
                <a:ext cx="4572000" cy="2209900"/>
              </a:xfrm>
              <a:prstGeom prst="rect">
                <a:avLst/>
              </a:prstGeom>
              <a:blipFill rotWithShape="1">
                <a:blip r:embed="rId2"/>
                <a:stretch>
                  <a:fillRect l="-11" t="-19" r="11" b="-7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6012160" y="858282"/>
                <a:ext cx="295232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初等变换（高斯消元）：</a:t>
                </a:r>
                <a:endParaRPr lang="en-US" altLang="zh-CN" dirty="0"/>
              </a:p>
              <a:p>
                <a:pPr algn="l"/>
                <a:r>
                  <a:rPr lang="en-US" altLang="zh-CN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1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）数域中一个非零的数乘矩阵的某一行（或列）</a:t>
                </a:r>
                <a:endPara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Helvetica Neue"/>
                </a:endParaRPr>
              </a:p>
              <a:p>
                <a:r>
                  <a:rPr lang="en-US" altLang="zh-CN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2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）把矩阵的某一行（或列）</a:t>
                </a:r>
                <a:endPara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Helvetica Neue"/>
                </a:endParaRPr>
              </a:p>
              <a:p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倍加到</a:t>
                </a:r>
                <a:r>
                  <a:rPr lang="zh-CN" altLang="en-US" dirty="0">
                    <a:solidFill>
                      <a:srgbClr val="333333"/>
                    </a:solidFill>
                    <a:highlight>
                      <a:srgbClr val="FFFFFF"/>
                    </a:highlight>
                    <a:latin typeface="Helvetica Neue"/>
                  </a:rPr>
                  <a:t>另一行（或列）</a:t>
                </a:r>
                <a:endParaRPr lang="zh-CN" altLang="en-US" dirty="0">
                  <a:solidFill>
                    <a:srgbClr val="333333"/>
                  </a:solidFill>
                  <a:highlight>
                    <a:srgbClr val="FFFFFF"/>
                  </a:highlight>
                  <a:latin typeface="Helvetica Neue"/>
                </a:endParaRPr>
              </a:p>
              <a:p>
                <a:pPr algn="l"/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，这里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333333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是</a:t>
                </a:r>
                <a:r>
                  <a:rPr lang="zh-CN" altLang="en-US" dirty="0">
                    <a:solidFill>
                      <a:srgbClr val="333333"/>
                    </a:solidFill>
                    <a:highlight>
                      <a:srgbClr val="FFFFFF"/>
                    </a:highlight>
                    <a:latin typeface="Helvetica Neue"/>
                  </a:rPr>
                  <a:t>数域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中的任意一个数</a:t>
                </a:r>
                <a:endPara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Helvetica Neue"/>
                </a:endParaRPr>
              </a:p>
              <a:p>
                <a:r>
                  <a:rPr lang="en-US" altLang="zh-CN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3</a:t>
                </a:r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）互换矩阵中两行（或列）</a:t>
                </a:r>
                <a:endPara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Helvetica Neue"/>
                </a:endParaRPr>
              </a:p>
              <a:p>
                <a:pPr algn="l"/>
                <a:r>
                  <a:rPr lang="zh-CN" altLang="en-US" b="0" i="0" dirty="0">
                    <a:solidFill>
                      <a:srgbClr val="333333"/>
                    </a:solidFill>
                    <a:effectLst/>
                    <a:highlight>
                      <a:srgbClr val="FFFFFF"/>
                    </a:highlight>
                    <a:latin typeface="Helvetica Neue"/>
                  </a:rPr>
                  <a:t>的位置</a:t>
                </a:r>
                <a:endParaRPr lang="zh-CN" altLang="en-US" b="0" i="0" dirty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Helvetica Neue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858282"/>
                <a:ext cx="2952328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21" t="-14" r="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93" y="3805973"/>
            <a:ext cx="1783235" cy="1112616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对角阵的应用：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109141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对求乘积、幂、求逆和求特征值都比较简洁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83568" y="1385034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求幂：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1"/>
              <p:cNvSpPr txBox="1"/>
              <p:nvPr/>
            </p:nvSpPr>
            <p:spPr bwMode="auto">
              <a:xfrm>
                <a:off x="1986458" y="1431486"/>
                <a:ext cx="2172142" cy="8400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6458" y="1431486"/>
                <a:ext cx="2172142" cy="840081"/>
              </a:xfrm>
              <a:prstGeom prst="rect">
                <a:avLst/>
              </a:prstGeom>
              <a:blipFill rotWithShape="1">
                <a:blip r:embed="rId1"/>
                <a:stretch>
                  <a:fillRect l="-8" t="-23" r="29" b="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139952" y="1585089"/>
                <a:ext cx="15248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100</m:t>
                        </m:r>
                      </m:sup>
                    </m:sSup>
                  </m:oMath>
                </a14:m>
                <a:r>
                  <a:rPr lang="zh-CN" altLang="en-US" sz="2000" dirty="0"/>
                  <a:t>。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585089"/>
                <a:ext cx="1524865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25" t="-32" r="40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5" y="2331210"/>
            <a:ext cx="7544454" cy="2621507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求解线性微分方程组：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9"/>
              <p:cNvSpPr txBox="1"/>
              <p:nvPr/>
            </p:nvSpPr>
            <p:spPr bwMode="auto">
              <a:xfrm>
                <a:off x="1025820" y="1066717"/>
                <a:ext cx="1799014" cy="13571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20" y="1066717"/>
                <a:ext cx="1799014" cy="1357114"/>
              </a:xfrm>
              <a:prstGeom prst="rect">
                <a:avLst/>
              </a:prstGeom>
              <a:blipFill rotWithShape="1">
                <a:blip r:embed="rId1"/>
                <a:stretch>
                  <a:fillRect l="-16" t="-41" r="-38348" b="-103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11"/>
              <p:cNvSpPr txBox="1"/>
              <p:nvPr/>
            </p:nvSpPr>
            <p:spPr bwMode="auto">
              <a:xfrm>
                <a:off x="2274478" y="2572738"/>
                <a:ext cx="2375721" cy="10100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4478" y="2572738"/>
                <a:ext cx="2375721" cy="1010073"/>
              </a:xfrm>
              <a:prstGeom prst="rect">
                <a:avLst/>
              </a:prstGeom>
              <a:blipFill rotWithShape="1">
                <a:blip r:embed="rId2"/>
                <a:stretch>
                  <a:fillRect l="-23" t="-35" r="4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12"/>
              <p:cNvSpPr txBox="1"/>
              <p:nvPr/>
            </p:nvSpPr>
            <p:spPr bwMode="auto">
              <a:xfrm>
                <a:off x="1292717" y="2620557"/>
                <a:ext cx="1143756" cy="1013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717" y="2620557"/>
                <a:ext cx="1143756" cy="1013837"/>
              </a:xfrm>
              <a:prstGeom prst="rect">
                <a:avLst/>
              </a:prstGeom>
              <a:blipFill rotWithShape="1">
                <a:blip r:embed="rId3"/>
                <a:stretch>
                  <a:fillRect l="-43" t="-54" r="54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910723" y="2820149"/>
            <a:ext cx="399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令</a:t>
            </a:r>
            <a:endParaRPr lang="zh-CN" altLang="en-US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899925" y="3744497"/>
            <a:ext cx="172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写成矩阵形式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2814036" y="3532339"/>
                <a:ext cx="1319219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36" y="3532339"/>
                <a:ext cx="1319219" cy="618246"/>
              </a:xfrm>
              <a:prstGeom prst="rect">
                <a:avLst/>
              </a:prstGeom>
              <a:blipFill rotWithShape="1">
                <a:blip r:embed="rId4"/>
                <a:stretch>
                  <a:fillRect l="-27" t="-76" r="3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447045" y="765724"/>
            <a:ext cx="399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令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5"/>
              <p:cNvSpPr txBox="1"/>
              <p:nvPr/>
            </p:nvSpPr>
            <p:spPr bwMode="auto">
              <a:xfrm>
                <a:off x="4884146" y="818728"/>
                <a:ext cx="3720301" cy="40572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kumimoji="0" lang="zh-CN" alt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华文楷体" panose="02010600040101010101" charset="-122"/>
                    <a:cs typeface="+mn-cs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75B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5B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5B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75B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75B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0075B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sz="1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146" y="818728"/>
                <a:ext cx="3720301" cy="4057278"/>
              </a:xfrm>
              <a:prstGeom prst="rect">
                <a:avLst/>
              </a:prstGeom>
              <a:blipFill rotWithShape="1">
                <a:blip r:embed="rId5"/>
                <a:stretch>
                  <a:fillRect l="-10" t="-5" r="5" b="-118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842342" y="2570762"/>
            <a:ext cx="3696549" cy="165717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82419" y="28911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换元法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相似对角化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222" y="770587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求解线性微分方程组：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9"/>
              <p:cNvSpPr txBox="1"/>
              <p:nvPr/>
            </p:nvSpPr>
            <p:spPr bwMode="auto">
              <a:xfrm>
                <a:off x="1025820" y="1066717"/>
                <a:ext cx="1799014" cy="13571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20" y="1066717"/>
                <a:ext cx="1799014" cy="1357114"/>
              </a:xfrm>
              <a:prstGeom prst="rect">
                <a:avLst/>
              </a:prstGeom>
              <a:blipFill rotWithShape="1">
                <a:blip r:embed="rId1"/>
                <a:stretch>
                  <a:fillRect l="-16" t="-41" r="-38348" b="-103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11"/>
              <p:cNvSpPr txBox="1"/>
              <p:nvPr/>
            </p:nvSpPr>
            <p:spPr bwMode="auto">
              <a:xfrm>
                <a:off x="2274478" y="2572738"/>
                <a:ext cx="2375721" cy="10100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4478" y="2572738"/>
                <a:ext cx="2375721" cy="1010073"/>
              </a:xfrm>
              <a:prstGeom prst="rect">
                <a:avLst/>
              </a:prstGeom>
              <a:blipFill rotWithShape="1">
                <a:blip r:embed="rId2"/>
                <a:stretch>
                  <a:fillRect l="-23" t="-35" r="4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12"/>
              <p:cNvSpPr txBox="1"/>
              <p:nvPr/>
            </p:nvSpPr>
            <p:spPr bwMode="auto">
              <a:xfrm>
                <a:off x="1292717" y="2620557"/>
                <a:ext cx="1143756" cy="1013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717" y="2620557"/>
                <a:ext cx="1143756" cy="1013837"/>
              </a:xfrm>
              <a:prstGeom prst="rect">
                <a:avLst/>
              </a:prstGeom>
              <a:blipFill rotWithShape="1">
                <a:blip r:embed="rId3"/>
                <a:stretch>
                  <a:fillRect l="-43" t="-54" r="54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910723" y="2820149"/>
            <a:ext cx="399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令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355976" y="1252487"/>
                <a:ext cx="1584176" cy="1118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252487"/>
                <a:ext cx="1584176" cy="1118640"/>
              </a:xfrm>
              <a:prstGeom prst="rect">
                <a:avLst/>
              </a:prstGeom>
              <a:blipFill rotWithShape="1">
                <a:blip r:embed="rId4"/>
                <a:stretch>
                  <a:fillRect l="-32" t="-24" r="2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899925" y="3744497"/>
            <a:ext cx="172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楷体" panose="02010600040101010101" charset="-122"/>
                <a:cs typeface="+mn-cs"/>
              </a:rPr>
              <a:t>写成矩阵形式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2814036" y="3532339"/>
                <a:ext cx="1319219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36" y="3532339"/>
                <a:ext cx="1319219" cy="618246"/>
              </a:xfrm>
              <a:prstGeom prst="rect">
                <a:avLst/>
              </a:prstGeom>
              <a:blipFill rotWithShape="1">
                <a:blip r:embed="rId5"/>
                <a:stretch>
                  <a:fillRect l="-27" t="-76" r="3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bject 22"/>
              <p:cNvSpPr txBox="1"/>
              <p:nvPr/>
            </p:nvSpPr>
            <p:spPr bwMode="auto">
              <a:xfrm>
                <a:off x="6531606" y="1125943"/>
                <a:ext cx="1415423" cy="16162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1606" y="1125943"/>
                <a:ext cx="1415423" cy="1616291"/>
              </a:xfrm>
              <a:prstGeom prst="rect">
                <a:avLst/>
              </a:prstGeom>
              <a:blipFill rotWithShape="1">
                <a:blip r:embed="rId6"/>
                <a:stretch>
                  <a:fillRect l="-45" t="-5" b="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utoShape 23"/>
          <p:cNvSpPr>
            <a:spLocks noChangeArrowheads="1"/>
          </p:cNvSpPr>
          <p:nvPr/>
        </p:nvSpPr>
        <p:spPr bwMode="auto">
          <a:xfrm>
            <a:off x="6069391" y="1521273"/>
            <a:ext cx="237504" cy="162494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bject 24"/>
              <p:cNvSpPr txBox="1"/>
              <p:nvPr/>
            </p:nvSpPr>
            <p:spPr bwMode="auto">
              <a:xfrm>
                <a:off x="5188661" y="2559880"/>
                <a:ext cx="1564732" cy="9758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8661" y="2559880"/>
                <a:ext cx="1564732" cy="975853"/>
              </a:xfrm>
              <a:prstGeom prst="rect">
                <a:avLst/>
              </a:prstGeom>
              <a:blipFill rotWithShape="1">
                <a:blip r:embed="rId7"/>
                <a:stretch>
                  <a:fillRect l="-5" t="-20" r="11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bject 25"/>
              <p:cNvSpPr txBox="1"/>
              <p:nvPr/>
            </p:nvSpPr>
            <p:spPr bwMode="auto">
              <a:xfrm>
                <a:off x="4700821" y="3780923"/>
                <a:ext cx="4148833" cy="9758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zh-CN" altLang="en-US" sz="1600" dirty="0">
                    <a:solidFill>
                      <a:srgbClr val="000000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𝑃𝑦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mr>
                    </m:m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7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0821" y="3780923"/>
                <a:ext cx="4148833" cy="975853"/>
              </a:xfrm>
              <a:prstGeom prst="rect">
                <a:avLst/>
              </a:prstGeom>
              <a:blipFill rotWithShape="1">
                <a:blip r:embed="rId8"/>
                <a:stretch>
                  <a:fillRect l="-13" t="-14" r="7" b="-9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4905553" y="2886400"/>
            <a:ext cx="237504" cy="162494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50199" y="3662922"/>
            <a:ext cx="4420582" cy="13681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2342" y="2570762"/>
            <a:ext cx="3696549" cy="165717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67544" y="618242"/>
                <a:ext cx="8208912" cy="3997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课堂练习：</a:t>
                </a:r>
                <a:endParaRPr lang="en-US" altLang="zh-CN" sz="18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、判断下列矩阵能否对角化？对可对角化的矩阵，求其相似变换矩阵和相应的对角阵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,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100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、求解线性微分方程组：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180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18242"/>
                <a:ext cx="8208912" cy="3997569"/>
              </a:xfrm>
              <a:prstGeom prst="rect">
                <a:avLst/>
              </a:prstGeom>
              <a:blipFill rotWithShape="1">
                <a:blip r:embed="rId1"/>
                <a:stretch>
                  <a:fillRect l="-2" t="-10" r="5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Jordan</a:t>
            </a: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标准形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3222" y="770587"/>
            <a:ext cx="7771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方阵化为对角形是有条件的</a:t>
            </a:r>
            <a:endParaRPr lang="en-US" altLang="zh-CN" sz="20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退一步，如果一个方阵不能被化为对角形，能否降低要求，化为一个分块对角形？在实数域内，此问题的答案是肯定的，分块对角形就是所谓的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标准形。</a:t>
            </a:r>
            <a:endParaRPr lang="zh-CN" altLang="en-US" sz="2000" dirty="0">
              <a:solidFill>
                <a:srgbClr val="000000"/>
              </a:solidFill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57250" y="2065342"/>
                <a:ext cx="777122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块定义：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称形如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的矩阵为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</a:t>
                </a:r>
                <a:r>
                  <a:rPr lang="en-US" altLang="zh-CN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𝐽</m:t>
                    </m:r>
                  </m:oMath>
                </a14:m>
                <a:endParaRPr lang="en-US" altLang="zh-CN" sz="2000" dirty="0">
                  <a:solidFill>
                    <a:srgbClr val="0075BF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065342"/>
                <a:ext cx="7771226" cy="2862322"/>
              </a:xfrm>
              <a:prstGeom prst="rect">
                <a:avLst/>
              </a:prstGeom>
              <a:blipFill rotWithShape="1">
                <a:blip r:embed="rId1"/>
                <a:stretch>
                  <a:fillRect t="-11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6"/>
              <p:cNvSpPr txBox="1"/>
              <p:nvPr/>
            </p:nvSpPr>
            <p:spPr bwMode="auto">
              <a:xfrm>
                <a:off x="2699792" y="2567082"/>
                <a:ext cx="2760663" cy="17002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9792" y="2567082"/>
                <a:ext cx="2760663" cy="1700213"/>
              </a:xfrm>
              <a:prstGeom prst="rect">
                <a:avLst/>
              </a:prstGeom>
              <a:blipFill rotWithShape="1">
                <a:blip r:embed="rId2"/>
                <a:stretch>
                  <a:fillRect l="-15" t="-24" r="3" b="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364088" y="2387084"/>
                <a:ext cx="3096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主对角线的元素都是同一个元素，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ea typeface="华文楷体" panose="02010600040101010101" charset="-122"/>
                  </a:rPr>
                  <a:t>主对角线上面的对角线，简单的叫做次对角线为</a:t>
                </a:r>
                <a:r>
                  <a:rPr lang="en-US" altLang="zh-CN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endParaRPr lang="en-US" altLang="zh-CN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387084"/>
                <a:ext cx="3096344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8" t="-10" r="1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5642" y="731253"/>
            <a:ext cx="777122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矩阵定义：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由若干个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块构成的</a:t>
            </a:r>
            <a:r>
              <a:rPr lang="zh-CN" altLang="en-US" sz="2000" b="1" dirty="0">
                <a:solidFill>
                  <a:srgbClr val="0075BF"/>
                </a:solidFill>
                <a:ea typeface="华文楷体" panose="02010600040101010101" charset="-122"/>
              </a:rPr>
              <a:t>分块对角矩阵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矩阵</a:t>
            </a:r>
            <a:endParaRPr lang="en-US" altLang="zh-CN" sz="20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endParaRPr lang="en-US" altLang="zh-CN" sz="24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endParaRPr lang="en-US" altLang="zh-CN" sz="24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endParaRPr lang="en-US" altLang="zh-CN" sz="24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endParaRPr lang="en-US" altLang="zh-CN" sz="24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endParaRPr lang="en-US" altLang="zh-CN" sz="2400" dirty="0">
              <a:solidFill>
                <a:srgbClr val="000000"/>
              </a:solidFill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5"/>
              <p:cNvSpPr txBox="1"/>
              <p:nvPr/>
            </p:nvSpPr>
            <p:spPr bwMode="auto">
              <a:xfrm>
                <a:off x="2699792" y="1703557"/>
                <a:ext cx="1716707" cy="13897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9792" y="1703557"/>
                <a:ext cx="1716707" cy="1389716"/>
              </a:xfrm>
              <a:prstGeom prst="rect">
                <a:avLst/>
              </a:prstGeom>
              <a:blipFill rotWithShape="1">
                <a:blip r:embed="rId1"/>
                <a:stretch>
                  <a:fillRect l="-24" t="-35" r="4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12346" y="3052286"/>
            <a:ext cx="77712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注意：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块与对角矩阵的差别仅在其</a:t>
            </a:r>
            <a:r>
              <a:rPr lang="zh-CN" altLang="en-US" sz="2000" dirty="0">
                <a:solidFill>
                  <a:srgbClr val="FF0000"/>
                </a:solidFill>
                <a:ea typeface="华文楷体" panose="02010600040101010101" charset="-122"/>
              </a:rPr>
              <a:t>上对角线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：</a:t>
            </a:r>
            <a:endParaRPr lang="en-US" altLang="zh-CN" sz="20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块本身就是一个分块数为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矩阵</a:t>
            </a:r>
            <a:endParaRPr lang="en-US" altLang="zh-CN" sz="20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对角阵是一个特殊的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矩阵：其每个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块都是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阶的</a:t>
            </a:r>
            <a:endParaRPr lang="en-US" altLang="zh-CN" sz="2000" dirty="0">
              <a:solidFill>
                <a:srgbClr val="000000"/>
              </a:solidFill>
              <a:ea typeface="华文楷体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矩阵上对角线并不全是</a:t>
            </a:r>
            <a:r>
              <a:rPr lang="en-US" altLang="zh-CN" sz="2000" dirty="0">
                <a:solidFill>
                  <a:srgbClr val="000000"/>
                </a:solidFill>
                <a:ea typeface="华文楷体" panose="02010600040101010101" charset="-122"/>
              </a:rPr>
              <a:t>1</a:t>
            </a:r>
            <a:endParaRPr lang="zh-CN" altLang="en-US" sz="2000" dirty="0">
              <a:solidFill>
                <a:srgbClr val="000000"/>
              </a:solidFill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5"/>
              <p:cNvSpPr txBox="1"/>
              <p:nvPr/>
            </p:nvSpPr>
            <p:spPr bwMode="auto">
              <a:xfrm>
                <a:off x="5159550" y="1377303"/>
                <a:ext cx="3456384" cy="25507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0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9550" y="1377303"/>
                <a:ext cx="3456384" cy="2550778"/>
              </a:xfrm>
              <a:prstGeom prst="rect">
                <a:avLst/>
              </a:prstGeom>
              <a:blipFill rotWithShape="1">
                <a:blip r:embed="rId2"/>
                <a:stretch>
                  <a:fillRect l="-5" t="-7045" r="7" b="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95536" y="731253"/>
                <a:ext cx="864096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与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矩阵相似的基本定理：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与一个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𝐽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相似，即存在可逆矩阵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，使得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2000" dirty="0"/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这个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𝐽</m:t>
                    </m:r>
                  </m:oMath>
                </a14:m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除其</a:t>
                </a:r>
                <a:r>
                  <a:rPr lang="en-US" altLang="zh-CN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块的排列次序外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唯一确定，并称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𝐽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en-US" altLang="zh-CN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标准形</a:t>
                </a:r>
                <a:endParaRPr lang="en-US" altLang="zh-CN" sz="2000" dirty="0">
                  <a:solidFill>
                    <a:srgbClr val="0075BF"/>
                  </a:solidFill>
                  <a:ea typeface="华文楷体" panose="02010600040101010101" charset="-122"/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ea typeface="华文楷体" panose="02010600040101010101" charset="-122"/>
                  </a:rPr>
                  <a:t>、所有的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华文楷体" panose="02010600040101010101" charset="-122"/>
                  </a:rPr>
                  <a:t>阶方阵都可以有一个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chemeClr val="tx1"/>
                    </a:solidFill>
                    <a:ea typeface="华文楷体" panose="02010600040101010101" charset="-122"/>
                  </a:rPr>
                  <a:t>矩阵与其相似</a:t>
                </a:r>
                <a:endParaRPr lang="en-US" altLang="zh-CN" sz="2000" dirty="0">
                  <a:solidFill>
                    <a:schemeClr val="tx1"/>
                  </a:solidFill>
                  <a:ea typeface="华文楷体" panose="02010600040101010101" charset="-122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ea typeface="华文楷体" panose="02010600040101010101" charset="-122"/>
                  </a:rPr>
                  <a:t>、对角矩阵是</a:t>
                </a:r>
                <a:r>
                  <a:rPr lang="en-US" altLang="zh-CN" sz="2000" dirty="0"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ea typeface="华文楷体" panose="02010600040101010101" charset="-122"/>
                  </a:rPr>
                  <a:t>矩阵的特例，那么</a:t>
                </a:r>
                <a:r>
                  <a:rPr lang="en-US" altLang="zh-CN" sz="2000" dirty="0"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ea typeface="华文楷体" panose="02010600040101010101" charset="-122"/>
                  </a:rPr>
                  <a:t>标准形是对角化的拓展和推广</a:t>
                </a:r>
                <a:endParaRPr lang="zh-CN" altLang="en-US" sz="2000" dirty="0">
                  <a:solidFill>
                    <a:schemeClr val="tx1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731253"/>
                <a:ext cx="8640960" cy="2246769"/>
              </a:xfrm>
              <a:prstGeom prst="rect">
                <a:avLst/>
              </a:prstGeom>
              <a:blipFill rotWithShape="1">
                <a:blip r:embed="rId1"/>
                <a:stretch>
                  <a:fillRect l="-7" t="-16" r="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80" y="3002425"/>
            <a:ext cx="8215072" cy="14098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4412247"/>
            <a:ext cx="80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ea typeface="华文楷体" panose="02010600040101010101" charset="-122"/>
              </a:rPr>
              <a:t>如何求特征值对应的</a:t>
            </a:r>
            <a:r>
              <a:rPr lang="en-US" altLang="zh-CN" sz="1800" dirty="0">
                <a:solidFill>
                  <a:schemeClr val="tx1"/>
                </a:solidFill>
                <a:ea typeface="华文楷体" panose="02010600040101010101" charset="-122"/>
              </a:rPr>
              <a:t>Jordan</a:t>
            </a:r>
            <a:r>
              <a:rPr lang="zh-CN" altLang="en-US" dirty="0">
                <a:ea typeface="华文楷体" panose="02010600040101010101" charset="-122"/>
              </a:rPr>
              <a:t>块和矩阵的</a:t>
            </a:r>
            <a:r>
              <a:rPr lang="en-US" altLang="zh-CN" dirty="0">
                <a:ea typeface="华文楷体" panose="02010600040101010101" charset="-122"/>
              </a:rPr>
              <a:t>Jordan</a:t>
            </a:r>
            <a:r>
              <a:rPr lang="zh-CN" altLang="en-US" dirty="0">
                <a:ea typeface="华文楷体" panose="02010600040101010101" charset="-122"/>
              </a:rPr>
              <a:t>标准形，如何求</a:t>
            </a:r>
            <a:r>
              <a:rPr lang="en-US" altLang="zh-CN" dirty="0">
                <a:ea typeface="华文楷体" panose="02010600040101010101" charset="-122"/>
              </a:rPr>
              <a:t>Jordan</a:t>
            </a:r>
            <a:r>
              <a:rPr lang="zh-CN" altLang="en-US" dirty="0">
                <a:ea typeface="华文楷体" panose="02010600040101010101" charset="-122"/>
              </a:rPr>
              <a:t>标准形的相似变换矩阵？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751252"/>
                <a:ext cx="777122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标准形的求法：特征向量法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，则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的单重特征值，则在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矩阵中构造一个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&gt;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重特征值，且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对应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个线性无关的特征向量，则在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矩阵中构造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个以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为对角元素的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块，且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个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块的阶数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之和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751252"/>
                <a:ext cx="7771226" cy="2246769"/>
              </a:xfrm>
              <a:prstGeom prst="rect">
                <a:avLst/>
              </a:prstGeom>
              <a:blipFill rotWithShape="1">
                <a:blip r:embed="rId1"/>
                <a:stretch>
                  <a:fillRect l="-6" t="-2" r="-172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33222" y="3203311"/>
                <a:ext cx="7716750" cy="104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此方法适用于以下能唯一确定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块的特殊情况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3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即代数重数小于等于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3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个1阶的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块，实际上是一个对角块 </a:t>
                </a:r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2" y="3203311"/>
                <a:ext cx="7716750" cy="1045479"/>
              </a:xfrm>
              <a:prstGeom prst="rect">
                <a:avLst/>
              </a:prstGeom>
              <a:blipFill rotWithShape="1">
                <a:blip r:embed="rId2"/>
                <a:stretch>
                  <a:fillRect l="-1" t="-35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6958" y="715218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特征向量法求矩阵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块例子：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9"/>
              <p:cNvSpPr txBox="1"/>
              <p:nvPr/>
            </p:nvSpPr>
            <p:spPr bwMode="auto">
              <a:xfrm>
                <a:off x="1421220" y="1031986"/>
                <a:ext cx="1887537" cy="9312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1220" y="1031986"/>
                <a:ext cx="1887537" cy="931268"/>
              </a:xfrm>
              <a:prstGeom prst="rect">
                <a:avLst/>
              </a:prstGeom>
              <a:blipFill rotWithShape="1">
                <a:blip r:embed="rId1"/>
                <a:stretch>
                  <a:fillRect l="-5" t="-12" r="22" b="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20"/>
              <p:cNvSpPr txBox="1"/>
              <p:nvPr/>
            </p:nvSpPr>
            <p:spPr bwMode="auto">
              <a:xfrm>
                <a:off x="0" y="1707654"/>
                <a:ext cx="9144000" cy="33843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，其代数重数为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，线性无关的特征向量个数为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𝑝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−</m:t>
                              </m:r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因此，对应于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块是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𝐽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3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，其代数重数为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，线性无关的特征向量个数为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𝑝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3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因此，对应于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3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的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Jordan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块是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𝐽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=(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所以，矩阵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对应的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标准形为：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𝐽</m:t>
                    </m:r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zh-CN" alt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  <m:e/>
                          </m:mr>
                          <m:mr>
                            <m:e/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1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07654"/>
                <a:ext cx="9144000" cy="3384376"/>
              </a:xfrm>
              <a:prstGeom prst="rect">
                <a:avLst/>
              </a:prstGeom>
              <a:blipFill rotWithShape="1">
                <a:blip r:embed="rId2"/>
                <a:stretch>
                  <a:fillRect t="-4" b="-284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36"/>
          <p:cNvSpPr txBox="1"/>
          <p:nvPr/>
        </p:nvSpPr>
        <p:spPr bwMode="auto">
          <a:xfrm>
            <a:off x="6516216" y="4167805"/>
            <a:ext cx="960438" cy="3889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1214" y="770181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特征向量法求矩阵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块例子：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332458" y="2932836"/>
            <a:ext cx="435463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>
                <a:latin typeface="华文楷体" panose="02010600040101010101" charset="-122"/>
              </a:rPr>
              <a:t>在</a:t>
            </a:r>
            <a:r>
              <a:rPr lang="en-US" altLang="zh-CN" sz="2000" i="1" dirty="0"/>
              <a:t>A</a:t>
            </a:r>
            <a:r>
              <a:rPr lang="zh-CN" altLang="en-US" sz="2000" dirty="0">
                <a:latin typeface="华文楷体" panose="02010600040101010101" charset="-122"/>
              </a:rPr>
              <a:t>的</a:t>
            </a:r>
            <a:r>
              <a:rPr lang="en-US" altLang="zh-CN" sz="2000" i="1" dirty="0"/>
              <a:t>Jordan</a:t>
            </a:r>
            <a:r>
              <a:rPr lang="zh-CN" altLang="en-US" sz="2000" dirty="0">
                <a:latin typeface="华文楷体" panose="02010600040101010101" charset="-122"/>
              </a:rPr>
              <a:t>矩阵中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charset="-122"/>
              </a:rPr>
              <a:t>构造</a:t>
            </a:r>
            <a:r>
              <a:rPr lang="en-US" altLang="zh-CN" sz="2000" b="1" i="1" dirty="0">
                <a:solidFill>
                  <a:srgbClr val="FF0000"/>
                </a:solidFill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charset="-122"/>
              </a:rPr>
              <a:t>个</a:t>
            </a:r>
            <a:r>
              <a:rPr lang="zh-CN" altLang="en-US" sz="2000" dirty="0">
                <a:latin typeface="华文楷体" panose="02010600040101010101" charset="-122"/>
              </a:rPr>
              <a:t>以 </a:t>
            </a:r>
            <a:r>
              <a:rPr lang="zh-CN" altLang="en-US" sz="2000" b="1" dirty="0">
                <a:solidFill>
                  <a:srgbClr val="000099"/>
                </a:solidFill>
                <a:latin typeface="华文楷体" panose="02010600040101010101" charset="-122"/>
              </a:rPr>
              <a:t>2</a:t>
            </a:r>
            <a:r>
              <a:rPr lang="zh-CN" altLang="en-US" sz="2000" dirty="0">
                <a:latin typeface="华文楷体" panose="02010600040101010101" charset="-122"/>
              </a:rPr>
              <a:t>为对角元素的</a:t>
            </a:r>
            <a:r>
              <a:rPr lang="en-US" altLang="zh-CN" sz="2000" i="1" dirty="0"/>
              <a:t>Jordan</a:t>
            </a:r>
            <a:r>
              <a:rPr lang="zh-CN" altLang="en-US" sz="2000" dirty="0">
                <a:latin typeface="华文楷体" panose="02010600040101010101" charset="-122"/>
              </a:rPr>
              <a:t>块</a:t>
            </a:r>
            <a:endParaRPr lang="zh-CN" altLang="en-US" sz="2000" dirty="0">
              <a:latin typeface="华文楷体" panose="02010600040101010101" charset="-122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CN" altLang="en-US" sz="2000" dirty="0"/>
              <a:t>此</a:t>
            </a:r>
            <a:r>
              <a:rPr lang="en-US" altLang="zh-CN" sz="2000" i="1" dirty="0"/>
              <a:t>Jordan</a:t>
            </a:r>
            <a:r>
              <a:rPr lang="zh-CN" altLang="en-US" sz="2000" dirty="0">
                <a:latin typeface="华文楷体" panose="02010600040101010101" charset="-122"/>
              </a:rPr>
              <a:t>块的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charset="-122"/>
              </a:rPr>
              <a:t>阶数</a:t>
            </a:r>
            <a:r>
              <a:rPr lang="zh-CN" altLang="en-US" sz="2000" dirty="0">
                <a:latin typeface="华文楷体" panose="02010600040101010101" charset="-122"/>
              </a:rPr>
              <a:t>等于</a:t>
            </a:r>
            <a:r>
              <a:rPr lang="zh-CN" altLang="en-US" sz="2000" b="1" dirty="0">
                <a:solidFill>
                  <a:srgbClr val="000099"/>
                </a:solidFill>
                <a:latin typeface="华文楷体" panose="02010600040101010101" charset="-122"/>
              </a:rPr>
              <a:t>3</a:t>
            </a:r>
            <a:endParaRPr lang="zh-CN" altLang="en-US" sz="2000" b="1" dirty="0">
              <a:solidFill>
                <a:srgbClr val="000099"/>
              </a:solidFill>
              <a:latin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4"/>
              <p:cNvSpPr txBox="1"/>
              <p:nvPr/>
            </p:nvSpPr>
            <p:spPr bwMode="auto">
              <a:xfrm>
                <a:off x="1301750" y="1236663"/>
                <a:ext cx="2182813" cy="12779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1750" y="1236663"/>
                <a:ext cx="2182813" cy="1277937"/>
              </a:xfrm>
              <a:prstGeom prst="rect">
                <a:avLst/>
              </a:prstGeom>
              <a:blipFill rotWithShape="1">
                <a:blip r:embed="rId1"/>
                <a:stretch>
                  <a:fillRect t="-25" r="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bject 5"/>
              <p:cNvSpPr txBox="1"/>
              <p:nvPr/>
            </p:nvSpPr>
            <p:spPr bwMode="auto">
              <a:xfrm>
                <a:off x="5220568" y="947014"/>
                <a:ext cx="2015728" cy="411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568" y="947014"/>
                <a:ext cx="2015728" cy="411163"/>
              </a:xfrm>
              <a:prstGeom prst="rect">
                <a:avLst/>
              </a:prstGeom>
              <a:blipFill rotWithShape="1">
                <a:blip r:embed="rId2"/>
                <a:stretch>
                  <a:fillRect l="-12" t="-56" r="23" b="1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bject 7"/>
              <p:cNvSpPr txBox="1"/>
              <p:nvPr/>
            </p:nvSpPr>
            <p:spPr bwMode="auto">
              <a:xfrm>
                <a:off x="4610968" y="1556614"/>
                <a:ext cx="1329184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0968" y="1556614"/>
                <a:ext cx="1329184" cy="1282700"/>
              </a:xfrm>
              <a:prstGeom prst="rect">
                <a:avLst/>
              </a:prstGeom>
              <a:blipFill rotWithShape="1">
                <a:blip r:embed="rId3"/>
                <a:stretch>
                  <a:fillRect l="-18" t="-18" r="27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8"/>
          <p:cNvSpPr>
            <a:spLocks noChangeShapeType="1"/>
          </p:cNvSpPr>
          <p:nvPr/>
        </p:nvSpPr>
        <p:spPr bwMode="auto">
          <a:xfrm>
            <a:off x="5601568" y="1328014"/>
            <a:ext cx="4572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9"/>
          <p:cNvSpPr>
            <a:spLocks noChangeShapeType="1"/>
          </p:cNvSpPr>
          <p:nvPr/>
        </p:nvSpPr>
        <p:spPr bwMode="auto">
          <a:xfrm flipH="1">
            <a:off x="6134968" y="1328014"/>
            <a:ext cx="4572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bject 10"/>
              <p:cNvSpPr txBox="1"/>
              <p:nvPr/>
            </p:nvSpPr>
            <p:spPr bwMode="auto">
              <a:xfrm>
                <a:off x="6084168" y="1569314"/>
                <a:ext cx="1224136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1569314"/>
                <a:ext cx="1224136" cy="1282700"/>
              </a:xfrm>
              <a:prstGeom prst="rect">
                <a:avLst/>
              </a:prstGeom>
              <a:blipFill rotWithShape="1">
                <a:blip r:embed="rId4"/>
                <a:stretch>
                  <a:fillRect l="-19" t="-18" r="7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3163168" y="2623414"/>
            <a:ext cx="9906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bject 13"/>
              <p:cNvSpPr txBox="1"/>
              <p:nvPr/>
            </p:nvSpPr>
            <p:spPr bwMode="auto">
              <a:xfrm>
                <a:off x="2524125" y="4263346"/>
                <a:ext cx="960438" cy="3889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2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4125" y="4263346"/>
                <a:ext cx="960438" cy="388937"/>
              </a:xfrm>
              <a:prstGeom prst="rect">
                <a:avLst/>
              </a:prstGeom>
              <a:blipFill rotWithShape="1">
                <a:blip r:embed="rId5"/>
                <a:stretch>
                  <a:fillRect t="-152" r="33" b="7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bject 14"/>
              <p:cNvSpPr txBox="1"/>
              <p:nvPr/>
            </p:nvSpPr>
            <p:spPr bwMode="auto">
              <a:xfrm>
                <a:off x="873125" y="4099833"/>
                <a:ext cx="1395413" cy="823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3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125" y="4099833"/>
                <a:ext cx="1395413" cy="823913"/>
              </a:xfrm>
              <a:prstGeom prst="rect">
                <a:avLst/>
              </a:prstGeom>
              <a:blipFill rotWithShape="1">
                <a:blip r:embed="rId6"/>
                <a:stretch>
                  <a:fillRect t="-33" r="23" b="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Object 15"/>
              <p:cNvSpPr txBox="1"/>
              <p:nvPr/>
            </p:nvSpPr>
            <p:spPr bwMode="auto">
              <a:xfrm>
                <a:off x="4056166" y="3744049"/>
                <a:ext cx="4464050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4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6166" y="3744049"/>
                <a:ext cx="4464050" cy="1282700"/>
              </a:xfrm>
              <a:prstGeom prst="rect">
                <a:avLst/>
              </a:prstGeom>
              <a:blipFill rotWithShape="1">
                <a:blip r:embed="rId7"/>
                <a:stretch>
                  <a:fillRect l="-9" t="-7" r="9" b="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bject 20"/>
              <p:cNvSpPr txBox="1"/>
              <p:nvPr/>
            </p:nvSpPr>
            <p:spPr bwMode="auto">
              <a:xfrm>
                <a:off x="4763368" y="3121750"/>
                <a:ext cx="1295400" cy="3889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3368" y="3121750"/>
                <a:ext cx="1295400" cy="388937"/>
              </a:xfrm>
              <a:prstGeom prst="rect">
                <a:avLst/>
              </a:prstGeom>
              <a:blipFill rotWithShape="1">
                <a:blip r:embed="rId8"/>
                <a:stretch>
                  <a:fillRect l="-18" t="-23" r="18" b="1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bject 21"/>
              <p:cNvSpPr txBox="1"/>
              <p:nvPr/>
            </p:nvSpPr>
            <p:spPr bwMode="auto">
              <a:xfrm>
                <a:off x="6065351" y="2904262"/>
                <a:ext cx="1419225" cy="8239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6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5351" y="2904262"/>
                <a:ext cx="1419225" cy="823912"/>
              </a:xfrm>
              <a:prstGeom prst="rect">
                <a:avLst/>
              </a:prstGeom>
              <a:blipFill rotWithShape="1">
                <a:blip r:embed="rId9"/>
                <a:stretch>
                  <a:fillRect l="-33" t="-49" r="33" b="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127186" y="1779716"/>
            <a:ext cx="201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如果代数重数大于</a:t>
            </a:r>
            <a:r>
              <a:rPr lang="en-US" altLang="zh-CN" b="1" dirty="0"/>
              <a:t>3</a:t>
            </a:r>
            <a:r>
              <a:rPr lang="zh-CN" altLang="en-US" b="1" dirty="0"/>
              <a:t>，但此时几何重数为</a:t>
            </a:r>
            <a:r>
              <a:rPr lang="en-US" altLang="zh-CN" b="1" dirty="0"/>
              <a:t>2</a:t>
            </a:r>
            <a:r>
              <a:rPr lang="zh-CN" altLang="en-US" b="1" dirty="0"/>
              <a:t>，那么如何构造</a:t>
            </a:r>
            <a:r>
              <a:rPr lang="en-US" altLang="zh-CN" b="1" dirty="0"/>
              <a:t>Jordan</a:t>
            </a:r>
            <a:r>
              <a:rPr lang="zh-CN" altLang="en-US" b="1" dirty="0"/>
              <a:t>块呢？</a:t>
            </a:r>
            <a:endParaRPr lang="zh-CN" altLang="en-US" b="1" dirty="0"/>
          </a:p>
        </p:txBody>
      </p:sp>
    </p:spTree>
  </p:cSld>
  <p:clrMapOvr>
    <a:masterClrMapping/>
  </p:clrMapOvr>
  <p:transition spd="med" advClick="0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2106913"/>
                <a:ext cx="813126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标准形的求法：初等变换法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𝑛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的特征矩阵，其初等变换包括：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的两行（列）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的某一行（列）同乘以一个非零常数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的某一行（列）同乘以多项式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𝜑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加到另一某一行（列）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2106913"/>
                <a:ext cx="8131266" cy="1631216"/>
              </a:xfrm>
              <a:prstGeom prst="rect">
                <a:avLst/>
              </a:prstGeom>
              <a:blipFill rotWithShape="1">
                <a:blip r:embed="rId1"/>
                <a:stretch>
                  <a:fillRect l="-6" t="-38" r="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1778794" y="4321841"/>
            <a:ext cx="5556387" cy="703698"/>
            <a:chOff x="2498160" y="4304040"/>
            <a:chExt cx="4384347" cy="787645"/>
          </a:xfrm>
        </p:grpSpPr>
        <p:sp>
          <p:nvSpPr>
            <p:cNvPr id="4" name="AutoShape 28"/>
            <p:cNvSpPr>
              <a:spLocks noChangeArrowheads="1"/>
            </p:cNvSpPr>
            <p:nvPr/>
          </p:nvSpPr>
          <p:spPr bwMode="auto">
            <a:xfrm>
              <a:off x="4098032" y="4812040"/>
              <a:ext cx="533400" cy="15240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75BF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bject 33"/>
                <p:cNvSpPr txBox="1"/>
                <p:nvPr/>
              </p:nvSpPr>
              <p:spPr bwMode="auto">
                <a:xfrm>
                  <a:off x="4860032" y="4304040"/>
                  <a:ext cx="2022475" cy="387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Object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60032" y="4304040"/>
                  <a:ext cx="2022475" cy="38735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utoShape 34"/>
            <p:cNvSpPr>
              <a:spLocks noChangeArrowheads="1"/>
            </p:cNvSpPr>
            <p:nvPr/>
          </p:nvSpPr>
          <p:spPr bwMode="auto">
            <a:xfrm>
              <a:off x="4098032" y="4410402"/>
              <a:ext cx="533400" cy="152400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rgbClr val="0075BF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华文楷体" panose="02010600040101010101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bject 35"/>
                <p:cNvSpPr txBox="1"/>
                <p:nvPr/>
              </p:nvSpPr>
              <p:spPr bwMode="auto">
                <a:xfrm>
                  <a:off x="2664519" y="4304040"/>
                  <a:ext cx="1204913" cy="508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Object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64519" y="4304040"/>
                  <a:ext cx="1204913" cy="50800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bject 36"/>
                <p:cNvSpPr txBox="1"/>
                <p:nvPr/>
              </p:nvSpPr>
              <p:spPr bwMode="auto">
                <a:xfrm>
                  <a:off x="2498160" y="4726560"/>
                  <a:ext cx="1614487" cy="365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Object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98160" y="4726560"/>
                  <a:ext cx="1614487" cy="365125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86386" y="624724"/>
                <a:ext cx="7918061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多项式矩阵或𝜆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-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矩阵：</a:t>
                </a:r>
                <a:endParaRPr lang="en-US" altLang="zh-CN" sz="2000" i="1" dirty="0">
                  <a:latin typeface="Cambria Math" panose="02040503050406030204" pitchFamily="18" charset="0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元素是变数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的复系数多项式，称为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多项式矩阵或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-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矩阵</a:t>
                </a:r>
                <a:endParaRPr lang="en-US" altLang="zh-CN" sz="2000" i="1" dirty="0">
                  <a:latin typeface="Cambria Math" panose="02040503050406030204" pitchFamily="18" charset="0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𝐴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𝜆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𝑚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华文楷体" panose="02010600040101010101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𝑰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的特征矩阵，也是多项式矩阵或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𝝀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-</a:t>
                </a:r>
                <a:r>
                  <a:rPr lang="zh-CN" altLang="en-US" sz="2000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</a:t>
                </a:r>
                <a:endParaRPr lang="en-US" altLang="zh-CN" sz="2000" b="1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86" y="624724"/>
                <a:ext cx="7918061" cy="1476302"/>
              </a:xfrm>
              <a:prstGeom prst="rect">
                <a:avLst/>
              </a:prstGeom>
              <a:blipFill rotWithShape="1">
                <a:blip r:embed="rId5"/>
                <a:stretch>
                  <a:fillRect l="-7" t="-1627" r="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339752" y="3681552"/>
            <a:ext cx="495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ea typeface="华文楷体" panose="02010600040101010101" charset="-122"/>
              </a:rPr>
              <a:t>普通矩阵和多项式矩阵的初等变换的不同</a:t>
            </a:r>
            <a:endParaRPr lang="zh-CN" altLang="en-US" sz="20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2537519" y="3980674"/>
            <a:ext cx="1646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普通矩阵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914294" y="3970404"/>
            <a:ext cx="1799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ea typeface="华文楷体" panose="02010600040101010101" charset="-122"/>
              </a:rPr>
              <a:t>多项式矩阵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36"/>
              <p:cNvSpPr txBox="1"/>
              <p:nvPr/>
            </p:nvSpPr>
            <p:spPr bwMode="auto">
              <a:xfrm>
                <a:off x="4734082" y="4699329"/>
                <a:ext cx="2302668" cy="3262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4082" y="4699329"/>
                <a:ext cx="2302668" cy="326210"/>
              </a:xfrm>
              <a:prstGeom prst="rect">
                <a:avLst/>
              </a:prstGeom>
              <a:blipFill rotWithShape="1">
                <a:blip r:embed="rId6"/>
                <a:stretch>
                  <a:fillRect l="-7" t="-101" r="14" b="-931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39552" y="707494"/>
                <a:ext cx="8280920" cy="3821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Smith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</a:t>
                </a:r>
                <a:r>
                  <a:rPr lang="en-US" altLang="zh-CN" sz="2000" dirty="0">
                    <a:ea typeface="华文楷体" panose="02010600040101010101" charset="-122"/>
                  </a:rPr>
                  <a:t> </a:t>
                </a:r>
                <a:r>
                  <a:rPr lang="zh-CN" altLang="en-US" sz="2000" dirty="0">
                    <a:ea typeface="华文楷体" panose="02010600040101010101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经初等变换可化为如下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华文楷体" panose="02010600040101010101" charset="-122"/>
                  </a:rPr>
                  <a:t>Smith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</a:rPr>
                  <a:t>标准形</a:t>
                </a:r>
                <a:endParaRPr lang="en-US" altLang="zh-CN" sz="2000" b="1" dirty="0">
                  <a:solidFill>
                    <a:srgbClr val="0070C0"/>
                  </a:solidFill>
                  <a:ea typeface="华文楷体" panose="02010600040101010101" charset="-122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均为首项系数为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（最高次项系数为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）的多项式，且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能够整除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𝜆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𝜆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唯一确定，称之为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b="1" dirty="0">
                    <a:solidFill>
                      <a:srgbClr val="0070C0"/>
                    </a:solidFill>
                    <a:ea typeface="华文楷体" panose="02010600040101010101" charset="-122"/>
                  </a:rPr>
                  <a:t>Smith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</a:rPr>
                  <a:t>标准形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又称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zh-CN" altLang="en-US" sz="2000" b="1" dirty="0">
                    <a:solidFill>
                      <a:srgbClr val="0070C0"/>
                    </a:solidFill>
                    <a:ea typeface="华文楷体" panose="02010600040101010101" charset="-122"/>
                  </a:rPr>
                  <a:t>不变因子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07494"/>
                <a:ext cx="8280920" cy="3821624"/>
              </a:xfrm>
              <a:prstGeom prst="rect">
                <a:avLst/>
              </a:prstGeom>
              <a:blipFill rotWithShape="1">
                <a:blip r:embed="rId1"/>
                <a:stretch>
                  <a:fillRect l="-5" t="-3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10"/>
              <p:cNvSpPr txBox="1"/>
              <p:nvPr/>
            </p:nvSpPr>
            <p:spPr bwMode="auto">
              <a:xfrm>
                <a:off x="1691680" y="1563638"/>
                <a:ext cx="5112568" cy="16486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1563638"/>
                <a:ext cx="5112568" cy="1648657"/>
              </a:xfrm>
              <a:prstGeom prst="rect">
                <a:avLst/>
              </a:prstGeom>
              <a:blipFill rotWithShape="1">
                <a:blip r:embed="rId2"/>
                <a:stretch>
                  <a:fillRect l="-1" t="-16" r="4" b="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5220072" y="1563638"/>
            <a:ext cx="0" cy="151216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95736" y="2715766"/>
            <a:ext cx="345638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35696" y="3723878"/>
            <a:ext cx="1224136" cy="432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7730" y="780034"/>
                <a:ext cx="7771226" cy="42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不变因子：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Smith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标准形中非零的对角线元素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不变因子。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3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4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=(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4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)(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，因子就是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4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  <m:r>
                      <a:rPr lang="zh-CN" altLang="en-US" sz="2000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和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75BF"/>
                  </a:solidFill>
                  <a:ea typeface="华文楷体" panose="02010600040101010101" charset="-122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初等因子：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将次数大于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的不变因子分解为互不相同的一次因式的幂的乘积（在复数域内，这样的分解是可能的）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的一个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</a:t>
                </a:r>
                <a:endParaRPr lang="en-US" altLang="zh-CN" sz="2000" dirty="0">
                  <a:solidFill>
                    <a:srgbClr val="0075BF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不变因子和初等因子的性质：多项式矩阵经过初等变换后，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其秩、不变因子、初等因子均不变</a:t>
                </a:r>
                <a:endParaRPr lang="zh-CN" altLang="en-US" sz="2000" dirty="0">
                  <a:solidFill>
                    <a:srgbClr val="0075BF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30" y="780034"/>
                <a:ext cx="7771226" cy="4259692"/>
              </a:xfrm>
              <a:prstGeom prst="rect">
                <a:avLst/>
              </a:prstGeom>
              <a:blipFill rotWithShape="1">
                <a:blip r:embed="rId1"/>
                <a:stretch>
                  <a:fillRect l="-6" t="-6" r="8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50719" y="748193"/>
                <a:ext cx="777122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求多项式矩阵的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Smith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标准形和不变因子例子：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19" y="748193"/>
                <a:ext cx="7771226" cy="3477875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0883" y="1224112"/>
                <a:ext cx="2732671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83" y="1224112"/>
                <a:ext cx="2732671" cy="738215"/>
              </a:xfrm>
              <a:prstGeom prst="rect">
                <a:avLst/>
              </a:prstGeom>
              <a:blipFill rotWithShape="1">
                <a:blip r:embed="rId2"/>
                <a:stretch>
                  <a:fillRect l="-19" t="-63" r="-13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stCxn id="2" idx="3"/>
          </p:cNvCxnSpPr>
          <p:nvPr/>
        </p:nvCxnSpPr>
        <p:spPr>
          <a:xfrm>
            <a:off x="3153554" y="1593220"/>
            <a:ext cx="799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127618" y="1277288"/>
                <a:ext cx="825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18" y="1277288"/>
                <a:ext cx="825720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29" t="-98" r="56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3127618" y="1632303"/>
                <a:ext cx="825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618" y="1632303"/>
                <a:ext cx="825720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9" t="-115" r="56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004049" y="1246823"/>
                <a:ext cx="2283189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049" y="1246823"/>
                <a:ext cx="2283189" cy="738215"/>
              </a:xfrm>
              <a:prstGeom prst="rect">
                <a:avLst/>
              </a:prstGeom>
              <a:blipFill rotWithShape="1">
                <a:blip r:embed="rId5"/>
                <a:stretch>
                  <a:fillRect l="-16" t="-43" r="-32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>
            <a:off x="948975" y="2699776"/>
            <a:ext cx="73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564875" y="2375993"/>
                <a:ext cx="1384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75" y="2375993"/>
                <a:ext cx="1384673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26" t="-165" r="7" b="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573644" y="2744133"/>
                <a:ext cx="13126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4" y="2744133"/>
                <a:ext cx="1312665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8" t="-108" r="27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739547" y="2233714"/>
                <a:ext cx="32044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47" y="2233714"/>
                <a:ext cx="3204467" cy="880369"/>
              </a:xfrm>
              <a:prstGeom prst="rect">
                <a:avLst/>
              </a:prstGeom>
              <a:blipFill rotWithShape="1">
                <a:blip r:embed="rId8"/>
                <a:stretch>
                  <a:fillRect l="-9" t="-48" r="1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endCxn id="32" idx="1"/>
          </p:cNvCxnSpPr>
          <p:nvPr/>
        </p:nvCxnSpPr>
        <p:spPr>
          <a:xfrm>
            <a:off x="4999077" y="2669363"/>
            <a:ext cx="1238766" cy="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4934416" y="2314348"/>
                <a:ext cx="825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16" y="2314348"/>
                <a:ext cx="825720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56" t="-133" r="6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934416" y="2669363"/>
                <a:ext cx="825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16" y="2669363"/>
                <a:ext cx="825720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56" t="-149" r="6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6237843" y="2233714"/>
                <a:ext cx="25071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843" y="2233714"/>
                <a:ext cx="2507161" cy="880369"/>
              </a:xfrm>
              <a:prstGeom prst="rect">
                <a:avLst/>
              </a:prstGeom>
              <a:blipFill rotWithShape="1">
                <a:blip r:embed="rId11"/>
                <a:stretch>
                  <a:fillRect l="-9" t="-48" r="-16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4853170" y="2907112"/>
                <a:ext cx="1384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170" y="2907112"/>
                <a:ext cx="1384673" cy="276999"/>
              </a:xfrm>
              <a:prstGeom prst="rect">
                <a:avLst/>
              </a:prstGeom>
              <a:blipFill rotWithShape="1">
                <a:blip r:embed="rId12"/>
                <a:stretch>
                  <a:fillRect l="-36" t="-30" r="17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35627" y="691231"/>
                <a:ext cx="7771226" cy="2309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用初等变换法求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标准形的步骤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用初等变换化特征矩阵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Smith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标准形，求不变因子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 (det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不恒等于零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)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将次数大于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的不变因子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分解为互不相同的一次因式的幂乘积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lvl="1"/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写出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的全部初等因子：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7" y="691231"/>
                <a:ext cx="7771226" cy="2309158"/>
              </a:xfrm>
              <a:prstGeom prst="rect">
                <a:avLst/>
              </a:prstGeom>
              <a:blipFill rotWithShape="1">
                <a:blip r:embed="rId1"/>
                <a:stretch>
                  <a:fillRect l="-4" t="-15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84736" y="2935885"/>
            <a:ext cx="9073008" cy="2002898"/>
            <a:chOff x="-767707" y="2459587"/>
            <a:chExt cx="9747028" cy="23574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bject 19"/>
                <p:cNvSpPr txBox="1"/>
                <p:nvPr/>
              </p:nvSpPr>
              <p:spPr bwMode="auto">
                <a:xfrm>
                  <a:off x="-767707" y="2956475"/>
                  <a:ext cx="9747028" cy="503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,⋯(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,⋯(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⋯,(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,⋯(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Object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67707" y="2956475"/>
                  <a:ext cx="9747028" cy="503237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utoShape 22"/>
            <p:cNvSpPr/>
            <p:nvPr/>
          </p:nvSpPr>
          <p:spPr bwMode="auto">
            <a:xfrm rot="16200000">
              <a:off x="1516484" y="1669012"/>
              <a:ext cx="152400" cy="2514600"/>
            </a:xfrm>
            <a:prstGeom prst="rightBrace">
              <a:avLst>
                <a:gd name="adj1" fmla="val 137500"/>
                <a:gd name="adj2" fmla="val 48667"/>
              </a:avLst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AutoShape 23"/>
            <p:cNvSpPr/>
            <p:nvPr/>
          </p:nvSpPr>
          <p:spPr bwMode="auto">
            <a:xfrm rot="16200000">
              <a:off x="7409284" y="1669012"/>
              <a:ext cx="152400" cy="2514600"/>
            </a:xfrm>
            <a:prstGeom prst="rightBrace">
              <a:avLst>
                <a:gd name="adj1" fmla="val 137500"/>
                <a:gd name="adj2" fmla="val 48667"/>
              </a:avLst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AutoShape 24"/>
            <p:cNvSpPr/>
            <p:nvPr/>
          </p:nvSpPr>
          <p:spPr bwMode="auto">
            <a:xfrm rot="16200000">
              <a:off x="4285084" y="1669012"/>
              <a:ext cx="152400" cy="2514600"/>
            </a:xfrm>
            <a:prstGeom prst="rightBrace">
              <a:avLst>
                <a:gd name="adj1" fmla="val 137500"/>
                <a:gd name="adj2" fmla="val 48667"/>
              </a:avLst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charset="0"/>
                  <a:ea typeface="华文楷体" panose="02010600040101010101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bject 25"/>
                <p:cNvSpPr txBox="1"/>
                <p:nvPr/>
              </p:nvSpPr>
              <p:spPr bwMode="auto">
                <a:xfrm>
                  <a:off x="1275184" y="2481812"/>
                  <a:ext cx="684212" cy="388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Object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75184" y="2481812"/>
                  <a:ext cx="684212" cy="388938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bject 26"/>
                <p:cNvSpPr txBox="1"/>
                <p:nvPr/>
              </p:nvSpPr>
              <p:spPr bwMode="auto">
                <a:xfrm>
                  <a:off x="4018384" y="2481812"/>
                  <a:ext cx="706437" cy="388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Object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8384" y="2481812"/>
                  <a:ext cx="706437" cy="388938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bject 27"/>
                <p:cNvSpPr txBox="1"/>
                <p:nvPr/>
              </p:nvSpPr>
              <p:spPr bwMode="auto">
                <a:xfrm>
                  <a:off x="7142584" y="2459587"/>
                  <a:ext cx="708025" cy="411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Object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42584" y="2459587"/>
                  <a:ext cx="708025" cy="41116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bject 28"/>
                <p:cNvSpPr txBox="1"/>
                <p:nvPr/>
              </p:nvSpPr>
              <p:spPr bwMode="auto">
                <a:xfrm>
                  <a:off x="4193802" y="3916912"/>
                  <a:ext cx="2849563" cy="547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+⋯</m:t>
                            </m:r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𝑛𝑗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Object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93802" y="3916912"/>
                  <a:ext cx="2849563" cy="547688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39"/>
            <p:cNvGrpSpPr/>
            <p:nvPr/>
          </p:nvGrpSpPr>
          <p:grpSpPr bwMode="auto">
            <a:xfrm>
              <a:off x="444921" y="3307312"/>
              <a:ext cx="7772400" cy="1509713"/>
              <a:chOff x="288" y="3120"/>
              <a:chExt cx="4896" cy="951"/>
            </a:xfrm>
          </p:grpSpPr>
          <p:sp>
            <p:nvSpPr>
              <p:cNvPr id="25" name="Text Box 32"/>
              <p:cNvSpPr txBox="1">
                <a:spLocks noChangeArrowheads="1"/>
              </p:cNvSpPr>
              <p:nvPr/>
            </p:nvSpPr>
            <p:spPr bwMode="auto">
              <a:xfrm>
                <a:off x="288" y="3840"/>
                <a:ext cx="14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charset="0"/>
                    <a:ea typeface="华文楷体" panose="02010600040101010101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 b="1">
                    <a:solidFill>
                      <a:srgbClr val="FF0000"/>
                    </a:solidFill>
                    <a:ea typeface="楷体_GB2312" pitchFamily="49" charset="-122"/>
                  </a:rPr>
                  <a:t>可能相同</a:t>
                </a:r>
                <a:endParaRPr lang="zh-CN" altLang="en-US" sz="1800" b="1">
                  <a:solidFill>
                    <a:srgbClr val="FF0000"/>
                  </a:solidFill>
                  <a:ea typeface="楷体_GB2312" pitchFamily="49" charset="-122"/>
                </a:endParaRPr>
              </a:p>
            </p:txBody>
          </p:sp>
          <p:grpSp>
            <p:nvGrpSpPr>
              <p:cNvPr id="26" name="Group 38"/>
              <p:cNvGrpSpPr/>
              <p:nvPr/>
            </p:nvGrpSpPr>
            <p:grpSpPr bwMode="auto">
              <a:xfrm>
                <a:off x="432" y="3120"/>
                <a:ext cx="4752" cy="768"/>
                <a:chOff x="432" y="3120"/>
                <a:chExt cx="4752" cy="768"/>
              </a:xfrm>
            </p:grpSpPr>
            <p:sp>
              <p:nvSpPr>
                <p:cNvPr id="27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432" y="3149"/>
                  <a:ext cx="667" cy="69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720" y="3149"/>
                  <a:ext cx="1190" cy="69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864" y="3120"/>
                  <a:ext cx="4320" cy="76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 advClick="0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2966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用初等变换法求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标准形的步骤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写出每个初等因子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对应的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块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以这些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块构成的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矩阵即为方阵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</a:t>
                </a:r>
                <a:endParaRPr lang="zh-CN" altLang="en-US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lvl="1"/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2966197"/>
              </a:xfrm>
              <a:prstGeom prst="rect">
                <a:avLst/>
              </a:prstGeom>
              <a:blipFill rotWithShape="1">
                <a:blip r:embed="rId1"/>
                <a:stretch>
                  <a:fillRect l="-3" t="-20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9"/>
              <p:cNvSpPr txBox="1"/>
              <p:nvPr/>
            </p:nvSpPr>
            <p:spPr bwMode="auto">
              <a:xfrm>
                <a:off x="1619672" y="3363838"/>
                <a:ext cx="5040560" cy="17281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3363838"/>
                <a:ext cx="5040560" cy="1728192"/>
              </a:xfrm>
              <a:prstGeom prst="rect">
                <a:avLst/>
              </a:prstGeom>
              <a:blipFill rotWithShape="1">
                <a:blip r:embed="rId2"/>
                <a:stretch>
                  <a:fillRect l="-8" t="-14" r="7" b="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979613" y="1635125"/>
            <a:ext cx="4895850" cy="1395413"/>
            <a:chOff x="1979613" y="1635125"/>
            <a:chExt cx="4203019" cy="1218546"/>
          </a:xfrm>
        </p:grpSpPr>
        <p:graphicFrame>
          <p:nvGraphicFramePr>
            <p:cNvPr id="2" name="Object 18"/>
            <p:cNvGraphicFramePr>
              <a:graphicFrameLocks noChangeAspect="1"/>
            </p:cNvGraphicFramePr>
            <p:nvPr/>
          </p:nvGraphicFramePr>
          <p:xfrm>
            <a:off x="1979613" y="1635125"/>
            <a:ext cx="4203019" cy="1218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Equation" r:id="rId3" imgW="3263900" imgH="939800" progId="Equation.3">
                    <p:embed/>
                  </p:oleObj>
                </mc:Choice>
                <mc:Fallback>
                  <p:oleObj name="Equation" r:id="rId3" imgW="3263900" imgH="939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9613" y="1635125"/>
                          <a:ext cx="4203019" cy="12185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483768" y="1635646"/>
                  <a:ext cx="288032" cy="325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1635646"/>
                  <a:ext cx="288032" cy="325089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765728" y="1939092"/>
                  <a:ext cx="288032" cy="325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5728" y="1939092"/>
                  <a:ext cx="288032" cy="325089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415152" y="2514144"/>
                  <a:ext cx="288032" cy="325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152" y="2514144"/>
                  <a:ext cx="288032" cy="325089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med" advClick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775936" y="-134143"/>
            <a:ext cx="175086" cy="320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 b="0"/>
          </a:p>
        </p:txBody>
      </p:sp>
      <p:sp>
        <p:nvSpPr>
          <p:cNvPr id="2" name="文本框 1"/>
          <p:cNvSpPr txBox="1"/>
          <p:nvPr/>
        </p:nvSpPr>
        <p:spPr>
          <a:xfrm>
            <a:off x="1070430" y="916196"/>
            <a:ext cx="464666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矩阵的相似变换的主要内容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特征值与特征向量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相似对角化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标准形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Hamilton-Cayley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向量的内积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酉相似下的标准形</a:t>
            </a: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初等变换法求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标准形例子：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: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华文楷体" panose="02010600040101010101" charset="-122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，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标准形为：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2554545"/>
              </a:xfrm>
              <a:prstGeom prst="rect">
                <a:avLst/>
              </a:prstGeom>
              <a:blipFill rotWithShape="1">
                <a:blip r:embed="rId1"/>
                <a:stretch>
                  <a:fillRect l="-3" t="-23" r="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491880" y="1481805"/>
                <a:ext cx="3224088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481805"/>
                <a:ext cx="3224088" cy="738215"/>
              </a:xfrm>
              <a:prstGeom prst="rect">
                <a:avLst/>
              </a:prstGeom>
              <a:blipFill rotWithShape="1">
                <a:blip r:embed="rId2"/>
                <a:stretch>
                  <a:fillRect t="-47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 bwMode="auto">
              <a:xfrm>
                <a:off x="833222" y="1413855"/>
                <a:ext cx="2442634" cy="10095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222" y="1413855"/>
                <a:ext cx="2442634" cy="1009580"/>
              </a:xfrm>
              <a:prstGeom prst="rect">
                <a:avLst/>
              </a:prstGeom>
              <a:blipFill rotWithShape="1">
                <a:blip r:embed="rId3"/>
                <a:stretch>
                  <a:fillRect l="-4" t="-34" r="22" b="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0"/>
              <p:cNvSpPr txBox="1"/>
              <p:nvPr/>
            </p:nvSpPr>
            <p:spPr bwMode="auto">
              <a:xfrm>
                <a:off x="2644948" y="3393980"/>
                <a:ext cx="1693863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4948" y="3393980"/>
                <a:ext cx="1693863" cy="1282700"/>
              </a:xfrm>
              <a:prstGeom prst="rect">
                <a:avLst/>
              </a:prstGeom>
              <a:blipFill rotWithShape="1">
                <a:blip r:embed="rId4"/>
                <a:stretch>
                  <a:fillRect l="-10" t="-42" r="29" b="4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746" y="839435"/>
            <a:ext cx="7771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初等变换法求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标准形例子：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491880" y="1481805"/>
                <a:ext cx="2997295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481805"/>
                <a:ext cx="2997295" cy="738215"/>
              </a:xfrm>
              <a:prstGeom prst="rect">
                <a:avLst/>
              </a:prstGeom>
              <a:blipFill rotWithShape="1">
                <a:blip r:embed="rId1"/>
                <a:stretch>
                  <a:fillRect l="-1" t="-47" r="-1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030"/>
              <p:cNvSpPr txBox="1"/>
              <p:nvPr/>
            </p:nvSpPr>
            <p:spPr bwMode="auto">
              <a:xfrm>
                <a:off x="857250" y="1349662"/>
                <a:ext cx="2562622" cy="10024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0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349662"/>
                <a:ext cx="2562622" cy="1002499"/>
              </a:xfrm>
              <a:prstGeom prst="rect">
                <a:avLst/>
              </a:prstGeom>
              <a:blipFill rotWithShape="1">
                <a:blip r:embed="rId2"/>
                <a:stretch>
                  <a:fillRect t="-29" r="15" b="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1029"/>
              <p:cNvSpPr txBox="1"/>
              <p:nvPr/>
            </p:nvSpPr>
            <p:spPr bwMode="auto">
              <a:xfrm>
                <a:off x="950429" y="2352161"/>
                <a:ext cx="7128792" cy="24338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↔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10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0429" y="2352161"/>
                <a:ext cx="7128792" cy="2433820"/>
              </a:xfrm>
              <a:prstGeom prst="rect">
                <a:avLst/>
              </a:prstGeom>
              <a:blipFill rotWithShape="1">
                <a:blip r:embed="rId3"/>
                <a:stretch>
                  <a:fillRect l="-7" t="-5" r="2" b="-1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初等变换法求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标准形例子：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75BF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5BF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000" dirty="0"/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altLang="zh-CN" sz="2000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标准形：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4093428"/>
              </a:xfrm>
              <a:prstGeom prst="rect">
                <a:avLst/>
              </a:prstGeom>
              <a:blipFill rotWithShape="1">
                <a:blip r:embed="rId1"/>
                <a:stretch>
                  <a:fillRect l="-3" t="-15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028"/>
              <p:cNvSpPr txBox="1"/>
              <p:nvPr/>
            </p:nvSpPr>
            <p:spPr bwMode="auto">
              <a:xfrm>
                <a:off x="1979712" y="1275606"/>
                <a:ext cx="4818162" cy="10258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1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1275606"/>
                <a:ext cx="4818162" cy="1025819"/>
              </a:xfrm>
              <a:prstGeom prst="rect">
                <a:avLst/>
              </a:prstGeom>
              <a:blipFill rotWithShape="1">
                <a:blip r:embed="rId2"/>
                <a:stretch>
                  <a:fillRect l="-9" t="-51" r="-20608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035"/>
              <p:cNvSpPr txBox="1"/>
              <p:nvPr/>
            </p:nvSpPr>
            <p:spPr bwMode="auto">
              <a:xfrm>
                <a:off x="3059832" y="3722018"/>
                <a:ext cx="2228741" cy="12940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10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832" y="3722018"/>
                <a:ext cx="2228741" cy="1294011"/>
              </a:xfrm>
              <a:prstGeom prst="rect">
                <a:avLst/>
              </a:prstGeom>
              <a:blipFill rotWithShape="1">
                <a:blip r:embed="rId3"/>
                <a:stretch>
                  <a:fillRect l="-18" t="-22" r="13" b="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95536" y="746899"/>
                <a:ext cx="8059258" cy="399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行列式因子法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k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阶子式：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，称在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det</m:t>
                        </m:r>
                      </m:fName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</m:func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中任取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列组成的行列式为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k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。如果限制行和列的下标相同，则称为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阶主子式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。如果要求下标只能从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列依次按顺序取，则称为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顺序主子式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k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阶子式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: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行，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阶主子式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: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顺序主子式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+</m:t>
                        </m:r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𝑎</m:t>
                        </m:r>
                      </m:sub>
                    </m:sSub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746899"/>
                <a:ext cx="8059258" cy="3996222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28625" y="761873"/>
                <a:ext cx="8604448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行列式因子法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k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阶子式：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，称在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det</m:t>
                        </m:r>
                      </m:fName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𝐴</m:t>
                        </m:r>
                      </m:e>
                    </m:func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中任取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列组成的行列式为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k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。如果限制行和列的下标相同，则称为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阶主子式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。如果要求下标只能从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列依次按顺序取，则称为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顺序主子式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多项式矩阵的行列式因子：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𝑍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的一切非零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阶子式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 panose="02010600040101010101" charset="-122"/>
                  </a:rPr>
                  <a:t>最大公因式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𝒌</m:t>
                    </m:r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</a:t>
                </a:r>
                <a:r>
                  <a:rPr lang="zh-CN" altLang="en-US" sz="2000" b="1" dirty="0">
                    <a:solidFill>
                      <a:srgbClr val="0075BF"/>
                    </a:solidFill>
                    <a:ea typeface="华文楷体" panose="02010600040101010101" charset="-122"/>
                  </a:rPr>
                  <a:t>行列式因子</a:t>
                </a:r>
                <a:r>
                  <a:rPr lang="zh-CN" altLang="en-US" sz="2000" dirty="0">
                    <a:ea typeface="华文楷体" panose="02010600040101010101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是一个变数为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的多项式。（最大公因子</a:t>
                </a:r>
                <a:r>
                  <a:rPr lang="en-US" altLang="zh-CN" sz="2000" dirty="0">
                    <a:ea typeface="华文楷体" panose="02010600040101010101" charset="-122"/>
                  </a:rPr>
                  <a:t>/</a:t>
                </a:r>
                <a:r>
                  <a:rPr lang="zh-CN" altLang="en-US" sz="2000" dirty="0">
                    <a:ea typeface="华文楷体" panose="02010600040101010101" charset="-122"/>
                  </a:rPr>
                  <a:t>最大公约数：指两个或多个整数共同具有的最大约数</a:t>
                </a:r>
                <a:r>
                  <a:rPr lang="en-US" altLang="zh-CN" sz="2000" dirty="0">
                    <a:ea typeface="华文楷体" panose="02010600040101010101" charset="-122"/>
                  </a:rPr>
                  <a:t>/</a:t>
                </a:r>
                <a:r>
                  <a:rPr lang="zh-CN" altLang="en-US" sz="2000" dirty="0">
                    <a:ea typeface="华文楷体" panose="02010600040101010101" charset="-122"/>
                  </a:rPr>
                  <a:t>除数）</a:t>
                </a:r>
                <a:endParaRPr lang="en-US" altLang="zh-CN" sz="2000" dirty="0">
                  <a:ea typeface="华文楷体" panose="02010600040101010101" charset="-122"/>
                </a:endParaRPr>
              </a:p>
              <a:p>
                <a:r>
                  <a:rPr lang="en-US" altLang="zh-CN" sz="2000" dirty="0">
                    <a:ea typeface="华文楷体" panose="02010600040101010101" charset="-122"/>
                  </a:rPr>
                  <a:t>    </a:t>
                </a:r>
                <a:r>
                  <a:rPr lang="zh-CN" altLang="en-US" sz="2000" dirty="0">
                    <a:ea typeface="华文楷体" panose="02010600040101010101" charset="-122"/>
                  </a:rPr>
                  <a:t>规定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的最高次项的系数是</a:t>
                </a:r>
                <a:r>
                  <a:rPr lang="en-US" altLang="zh-CN" sz="2000" dirty="0">
                    <a:ea typeface="华文楷体" panose="02010600040101010101" charset="-122"/>
                  </a:rPr>
                  <a:t>1</a:t>
                </a:r>
                <a:endParaRPr lang="en-US" altLang="zh-CN" sz="2000" dirty="0">
                  <a:ea typeface="华文楷体" panose="02010600040101010101" charset="-122"/>
                </a:endParaRPr>
              </a:p>
              <a:p>
                <a:r>
                  <a:rPr lang="en-US" altLang="zh-CN" sz="2000" b="1" dirty="0"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    </a:t>
                </a:r>
                <a:r>
                  <a:rPr lang="zh-CN" altLang="en-US" sz="2000" dirty="0"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规定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plcHide m:val="on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unc>
                            <m:func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mr>
                    </m:m>
                  </m:oMath>
                </a14:m>
                <a:endParaRPr lang="en-US" altLang="zh-CN" sz="2000" dirty="0">
                  <a:ea typeface="华文楷体" panose="02010600040101010101" charset="-122"/>
                </a:endParaRPr>
              </a:p>
              <a:p>
                <a:r>
                  <a:rPr lang="zh-CN" altLang="en-US" sz="2000" b="1" dirty="0"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𝑨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𝝀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r>
                  <a:rPr lang="zh-CN" altLang="en-US" sz="2000" b="1" dirty="0">
                    <a:ea typeface="华文楷体" panose="02010600040101010101" charset="-122"/>
                  </a:rPr>
                  <a:t> </a:t>
                </a:r>
                <a:r>
                  <a:rPr lang="en-US" altLang="zh-CN" sz="2000" b="1" dirty="0">
                    <a:ea typeface="华文楷体" panose="02010600040101010101" charset="-122"/>
                  </a:rPr>
                  <a:t>Smith</a:t>
                </a:r>
                <a:r>
                  <a:rPr lang="zh-CN" altLang="en-US" sz="2000" b="1" dirty="0">
                    <a:ea typeface="华文楷体" panose="02010600040101010101" charset="-122"/>
                  </a:rPr>
                  <a:t>标准形，必有相同的秩及相同的各级行列式因子</a:t>
                </a:r>
                <a:endParaRPr lang="en-US" altLang="zh-CN" sz="2000" b="1" dirty="0"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761873"/>
                <a:ext cx="8604448" cy="4093428"/>
              </a:xfrm>
              <a:prstGeom prst="rect">
                <a:avLst/>
              </a:prstGeom>
              <a:blipFill rotWithShape="1">
                <a:blip r:embed="rId1"/>
                <a:stretch>
                  <a:fillRect t="-12" r="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95536" y="839435"/>
                <a:ext cx="815443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多项式矩阵的行列式因子和不变因子之间的关系：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</a:t>
                </a:r>
                <a:r>
                  <a:rPr lang="zh-CN" altLang="en-US" sz="2000" dirty="0">
                    <a:ea typeface="华文楷体" panose="02010600040101010101" charset="-122"/>
                  </a:rPr>
                  <a:t>行列式因子式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为</a:t>
                </a:r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b="1" dirty="0">
                  <a:solidFill>
                    <a:srgbClr val="0070C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的不变因子</a:t>
                </a:r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不变因子的等价定义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∈</m:t>
                    </m:r>
                    <m:sSubSup>
                      <m:sSub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𝑚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𝐼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</a:t>
                </a:r>
                <a:r>
                  <a:rPr lang="zh-CN" altLang="en-US" sz="2000" dirty="0">
                    <a:ea typeface="华文楷体" panose="02010600040101010101" charset="-122"/>
                  </a:rPr>
                  <a:t>行列式因子，则称</a:t>
                </a:r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endParaRPr lang="en-US" altLang="zh-CN" sz="2000" dirty="0"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(</m:t>
                    </m:r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𝜆</m:t>
                    </m:r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 panose="02010600040101010101" charset="-122"/>
                  </a:rPr>
                  <a:t>的不变因子</a:t>
                </a:r>
                <a:endParaRPr lang="en-US" altLang="zh-CN" sz="2000" dirty="0"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9435"/>
                <a:ext cx="8154436" cy="4093428"/>
              </a:xfrm>
              <a:prstGeom prst="rect">
                <a:avLst/>
              </a:prstGeom>
              <a:blipFill rotWithShape="1">
                <a:blip r:embed="rId1"/>
                <a:stretch>
                  <a:fillRect l="-7" t="-15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3"/>
              <p:cNvSpPr txBox="1"/>
              <p:nvPr/>
            </p:nvSpPr>
            <p:spPr bwMode="auto">
              <a:xfrm>
                <a:off x="2324099" y="1600926"/>
                <a:ext cx="4680520" cy="3242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)⋯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4099" y="1600926"/>
                <a:ext cx="4680520" cy="324274"/>
              </a:xfrm>
              <a:prstGeom prst="rect">
                <a:avLst/>
              </a:prstGeom>
              <a:blipFill rotWithShape="1">
                <a:blip r:embed="rId2"/>
                <a:stretch>
                  <a:fillRect l="-14" t="-28" r="12" b="1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28"/>
              <p:cNvSpPr txBox="1"/>
              <p:nvPr/>
            </p:nvSpPr>
            <p:spPr bwMode="auto">
              <a:xfrm>
                <a:off x="2504119" y="3204776"/>
                <a:ext cx="4320480" cy="10977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plcHide m:val="on"/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plcHide m:val="on"/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plcHide m:val="on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≤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CN" altLang="en-US" i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zh-CN" alt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</m:e>
                                            </m:func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4119" y="3204776"/>
                <a:ext cx="4320480" cy="1097787"/>
              </a:xfrm>
              <a:prstGeom prst="rect">
                <a:avLst/>
              </a:prstGeom>
              <a:blipFill rotWithShape="1">
                <a:blip r:embed="rId3"/>
                <a:stretch>
                  <a:fillRect l="-7" t="-52" r="6" b="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388577" y="839435"/>
                <a:ext cx="2934072" cy="1100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577" y="839435"/>
                <a:ext cx="2934072" cy="1100494"/>
              </a:xfrm>
              <a:prstGeom prst="rect">
                <a:avLst/>
              </a:prstGeom>
              <a:blipFill rotWithShape="1">
                <a:blip r:embed="rId4"/>
                <a:stretch>
                  <a:fillRect l="-16" t="-55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520801" y="2499742"/>
            <a:ext cx="26231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C00000"/>
                </a:solidFill>
                <a:ea typeface="华文楷体" panose="02010600040101010101" charset="-122"/>
              </a:rPr>
              <a:t>该定理的作用：</a:t>
            </a:r>
            <a:endParaRPr lang="en-US" altLang="zh-CN" sz="1800" dirty="0">
              <a:solidFill>
                <a:srgbClr val="C00000"/>
              </a:solidFill>
              <a:ea typeface="华文楷体" panose="02010600040101010101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ea typeface="华文楷体" panose="02010600040101010101" charset="-122"/>
              </a:rPr>
              <a:t>对于初等变换法求不变因子的步骤，可以先求行列式因子式，再求不变因子，再求其</a:t>
            </a:r>
            <a:r>
              <a:rPr lang="en-US" altLang="zh-CN" dirty="0">
                <a:solidFill>
                  <a:srgbClr val="C00000"/>
                </a:solidFill>
                <a:ea typeface="华文楷体" panose="02010600040101010101" charset="-122"/>
              </a:rPr>
              <a:t>Jordan</a:t>
            </a:r>
            <a:r>
              <a:rPr lang="zh-CN" altLang="en-US" dirty="0">
                <a:solidFill>
                  <a:srgbClr val="C00000"/>
                </a:solidFill>
                <a:ea typeface="华文楷体" panose="02010600040101010101" charset="-122"/>
              </a:rPr>
              <a:t>标准形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350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行列式因子法求方阵的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标准形的步骤：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求特征矩阵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个行列式因子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)⋯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根据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      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求出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的不变因子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 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2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,…,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求出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的初等因子，并据此写出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的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3503138"/>
              </a:xfrm>
              <a:prstGeom prst="rect">
                <a:avLst/>
              </a:prstGeom>
              <a:blipFill rotWithShape="1">
                <a:blip r:embed="rId1"/>
                <a:stretch>
                  <a:fillRect l="-3" t="-17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问题：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求矩阵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的特征矩阵的不变因子和初等因子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的特征矩阵为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3477875"/>
              </a:xfrm>
              <a:prstGeom prst="rect">
                <a:avLst/>
              </a:prstGeom>
              <a:blipFill rotWithShape="1">
                <a:blip r:embed="rId1"/>
                <a:stretch>
                  <a:fillRect l="-3" t="-17" r="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4"/>
              <p:cNvSpPr txBox="1"/>
              <p:nvPr/>
            </p:nvSpPr>
            <p:spPr bwMode="auto">
              <a:xfrm>
                <a:off x="1763688" y="1203598"/>
                <a:ext cx="4035450" cy="10707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1203598"/>
                <a:ext cx="4035450" cy="1070794"/>
              </a:xfrm>
              <a:prstGeom prst="rect">
                <a:avLst/>
              </a:prstGeom>
              <a:blipFill rotWithShape="1">
                <a:blip r:embed="rId2"/>
                <a:stretch>
                  <a:fillRect l="-7" t="-25" r="8" b="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/>
              <p:cNvSpPr txBox="1"/>
              <p:nvPr/>
            </p:nvSpPr>
            <p:spPr bwMode="auto">
              <a:xfrm>
                <a:off x="2484438" y="2981354"/>
                <a:ext cx="4391818" cy="1312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438" y="2981354"/>
                <a:ext cx="4391818" cy="1312862"/>
              </a:xfrm>
              <a:prstGeom prst="rect">
                <a:avLst/>
              </a:prstGeom>
              <a:blipFill rotWithShape="1">
                <a:blip r:embed="rId3"/>
                <a:stretch>
                  <a:fillRect l="-7" t="-2" r="11" b="2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731253"/>
            <a:ext cx="6381517" cy="4415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5"/>
              <p:cNvSpPr txBox="1"/>
              <p:nvPr/>
            </p:nvSpPr>
            <p:spPr bwMode="auto">
              <a:xfrm>
                <a:off x="4526597" y="1779662"/>
                <a:ext cx="4391818" cy="1312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6597" y="1779662"/>
                <a:ext cx="4391818" cy="1312862"/>
              </a:xfrm>
              <a:prstGeom prst="rect">
                <a:avLst/>
              </a:prstGeom>
              <a:blipFill rotWithShape="1">
                <a:blip r:embed="rId2"/>
                <a:stretch>
                  <a:fillRect l="-7" t="-30" r="11" b="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746" y="839435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行列式因子法求方阵的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标准形的例子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(1)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9"/>
              <p:cNvSpPr txBox="1"/>
              <p:nvPr/>
            </p:nvSpPr>
            <p:spPr bwMode="auto">
              <a:xfrm>
                <a:off x="645865" y="1275606"/>
                <a:ext cx="2341959" cy="11953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865" y="1275606"/>
                <a:ext cx="2341959" cy="1195361"/>
              </a:xfrm>
              <a:prstGeom prst="rect">
                <a:avLst/>
              </a:prstGeom>
              <a:blipFill rotWithShape="1">
                <a:blip r:embed="rId1"/>
                <a:stretch>
                  <a:fillRect l="-3" t="-44" r="6" b="1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58428" y="2563256"/>
                <a:ext cx="8406060" cy="156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1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，对于前三行前三列的三阶行列式是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，前三行后三列的三阶行列式为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4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8" y="2563256"/>
                <a:ext cx="8406060" cy="1563441"/>
              </a:xfrm>
              <a:prstGeom prst="rect">
                <a:avLst/>
              </a:prstGeom>
              <a:blipFill rotWithShape="1">
                <a:blip r:embed="rId2"/>
                <a:stretch>
                  <a:fillRect l="-3" t="-25" r="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0"/>
              <p:cNvSpPr txBox="1"/>
              <p:nvPr/>
            </p:nvSpPr>
            <p:spPr bwMode="auto">
              <a:xfrm>
                <a:off x="857250" y="3994205"/>
                <a:ext cx="7171134" cy="12154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3994205"/>
                <a:ext cx="7171134" cy="1215494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440425" y="1421067"/>
                <a:ext cx="3777573" cy="102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425" y="1421067"/>
                <a:ext cx="3777573" cy="1020600"/>
              </a:xfrm>
              <a:prstGeom prst="rect">
                <a:avLst/>
              </a:prstGeom>
              <a:blipFill rotWithShape="1">
                <a:blip r:embed="rId4"/>
                <a:stretch>
                  <a:fillRect l="-17" t="-56" r="1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特征值与特征向量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行列式因子法求方阵的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(1)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3170099"/>
              </a:xfrm>
              <a:prstGeom prst="rect">
                <a:avLst/>
              </a:prstGeom>
              <a:blipFill rotWithShape="1">
                <a:blip r:embed="rId1"/>
                <a:stretch>
                  <a:fillRect l="-3" t="-19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2"/>
              <p:cNvSpPr txBox="1"/>
              <p:nvPr/>
            </p:nvSpPr>
            <p:spPr bwMode="auto">
              <a:xfrm>
                <a:off x="2072071" y="1567848"/>
                <a:ext cx="5184576" cy="389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2071" y="1567848"/>
                <a:ext cx="5184576" cy="389663"/>
              </a:xfrm>
              <a:prstGeom prst="rect">
                <a:avLst/>
              </a:prstGeom>
              <a:blipFill rotWithShape="1">
                <a:blip r:embed="rId2"/>
                <a:stretch>
                  <a:fillRect l="-1" t="-8" r="10" b="1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3"/>
              <p:cNvSpPr txBox="1"/>
              <p:nvPr/>
            </p:nvSpPr>
            <p:spPr bwMode="auto">
              <a:xfrm>
                <a:off x="2915816" y="2067694"/>
                <a:ext cx="1584176" cy="412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816" y="2067694"/>
                <a:ext cx="1584176" cy="412750"/>
              </a:xfrm>
              <a:prstGeom prst="rect">
                <a:avLst/>
              </a:prstGeom>
              <a:blipFill rotWithShape="1">
                <a:blip r:embed="rId3"/>
                <a:stretch>
                  <a:fillRect l="-34" t="-32" r="24" b="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6"/>
              <p:cNvSpPr txBox="1"/>
              <p:nvPr/>
            </p:nvSpPr>
            <p:spPr bwMode="auto">
              <a:xfrm>
                <a:off x="2887241" y="3348171"/>
                <a:ext cx="2681009" cy="13227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7241" y="3348171"/>
                <a:ext cx="2681009" cy="1322726"/>
              </a:xfrm>
              <a:prstGeom prst="rect">
                <a:avLst/>
              </a:prstGeom>
              <a:blipFill rotWithShape="1">
                <a:blip r:embed="rId4"/>
                <a:stretch>
                  <a:fillRect l="-20" t="-34" r="21" b="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2875" y="666053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行列式因子法求方阵的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标准形的例子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(2)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558428" y="2563256"/>
                <a:ext cx="869409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阶行列式因子为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8" y="2563256"/>
                <a:ext cx="8694092" cy="923330"/>
              </a:xfrm>
              <a:prstGeom prst="rect">
                <a:avLst/>
              </a:prstGeom>
              <a:blipFill rotWithShape="1">
                <a:blip r:embed="rId1"/>
                <a:stretch>
                  <a:fillRect l="-3" t="-43" r="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475303" y="1212118"/>
                <a:ext cx="3777573" cy="102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03" y="1212118"/>
                <a:ext cx="3777573" cy="1020600"/>
              </a:xfrm>
              <a:prstGeom prst="rect">
                <a:avLst/>
              </a:prstGeom>
              <a:blipFill rotWithShape="1">
                <a:blip r:embed="rId2"/>
                <a:stretch>
                  <a:fillRect l="-15" t="-53" r="1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4"/>
              <p:cNvSpPr txBox="1"/>
              <p:nvPr/>
            </p:nvSpPr>
            <p:spPr bwMode="auto">
              <a:xfrm>
                <a:off x="694730" y="1323669"/>
                <a:ext cx="3085182" cy="11246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730" y="1323669"/>
                <a:ext cx="3085182" cy="1124685"/>
              </a:xfrm>
              <a:prstGeom prst="rect">
                <a:avLst/>
              </a:prstGeom>
              <a:blipFill rotWithShape="1">
                <a:blip r:embed="rId3"/>
                <a:stretch>
                  <a:fillRect l="-1" t="-29" r="13" b="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5"/>
              <p:cNvSpPr txBox="1"/>
              <p:nvPr/>
            </p:nvSpPr>
            <p:spPr bwMode="auto">
              <a:xfrm>
                <a:off x="3981425" y="2250581"/>
                <a:ext cx="4589636" cy="7938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1425" y="2250581"/>
                <a:ext cx="4589636" cy="793807"/>
              </a:xfrm>
              <a:prstGeom prst="rect">
                <a:avLst/>
              </a:prstGeom>
              <a:blipFill rotWithShape="1">
                <a:blip r:embed="rId4"/>
                <a:stretch>
                  <a:fillRect l="-13" t="-18" r="10" b="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9"/>
              <p:cNvSpPr txBox="1"/>
              <p:nvPr/>
            </p:nvSpPr>
            <p:spPr bwMode="auto">
              <a:xfrm>
                <a:off x="3851920" y="3039589"/>
                <a:ext cx="3960440" cy="7938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6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3039589"/>
                <a:ext cx="3960440" cy="793807"/>
              </a:xfrm>
              <a:prstGeom prst="rect">
                <a:avLst/>
              </a:prstGeom>
              <a:blipFill rotWithShape="1">
                <a:blip r:embed="rId5"/>
                <a:stretch>
                  <a:fillRect t="-60" r="15" b="6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8"/>
              <p:cNvSpPr txBox="1"/>
              <p:nvPr/>
            </p:nvSpPr>
            <p:spPr bwMode="auto">
              <a:xfrm>
                <a:off x="539552" y="3771067"/>
                <a:ext cx="6247532" cy="141275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771067"/>
                <a:ext cx="6247532" cy="1412759"/>
              </a:xfrm>
              <a:prstGeom prst="rect">
                <a:avLst/>
              </a:prstGeom>
              <a:blipFill rotWithShape="1">
                <a:blip r:embed="rId6"/>
                <a:stretch>
                  <a:fillRect l="-7" t="-31" r="3" b="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8746" y="839435"/>
                <a:ext cx="777122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行列式因子法求方阵的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标准形的例子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(2)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不变因子为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初等因子为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标准形为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46" y="839435"/>
                <a:ext cx="7771226" cy="2862322"/>
              </a:xfrm>
              <a:prstGeom prst="rect">
                <a:avLst/>
              </a:prstGeom>
              <a:blipFill rotWithShape="1">
                <a:blip r:embed="rId1"/>
                <a:stretch>
                  <a:fillRect l="-3" t="-21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1"/>
              <p:cNvSpPr txBox="1"/>
              <p:nvPr/>
            </p:nvSpPr>
            <p:spPr bwMode="auto">
              <a:xfrm>
                <a:off x="1935261" y="1491630"/>
                <a:ext cx="5591175" cy="434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5261" y="1491630"/>
                <a:ext cx="5591175" cy="434975"/>
              </a:xfrm>
              <a:prstGeom prst="rect">
                <a:avLst/>
              </a:prstGeom>
              <a:blipFill rotWithShape="1">
                <a:blip r:embed="rId2"/>
                <a:stretch>
                  <a:fillRect l="-7" t="-3" r="7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2"/>
              <p:cNvSpPr txBox="1"/>
              <p:nvPr/>
            </p:nvSpPr>
            <p:spPr bwMode="auto">
              <a:xfrm>
                <a:off x="3059832" y="2315190"/>
                <a:ext cx="2664296" cy="412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832" y="2315190"/>
                <a:ext cx="2664296" cy="412750"/>
              </a:xfrm>
              <a:prstGeom prst="rect">
                <a:avLst/>
              </a:prstGeom>
              <a:blipFill rotWithShape="1">
                <a:blip r:embed="rId3"/>
                <a:stretch>
                  <a:fillRect l="-15" t="-149" r="9" b="1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5"/>
              <p:cNvSpPr txBox="1"/>
              <p:nvPr/>
            </p:nvSpPr>
            <p:spPr bwMode="auto">
              <a:xfrm>
                <a:off x="2771800" y="3116525"/>
                <a:ext cx="2952328" cy="16430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800" y="3116525"/>
                <a:ext cx="2952328" cy="1643063"/>
              </a:xfrm>
              <a:prstGeom prst="rect">
                <a:avLst/>
              </a:prstGeom>
              <a:blipFill rotWithShape="1">
                <a:blip r:embed="rId4"/>
                <a:stretch>
                  <a:fillRect l="-1" t="-35" r="8" b="1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3324671" y="3966269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427984" y="3116525"/>
            <a:ext cx="0" cy="1230744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9834" y="731253"/>
            <a:ext cx="7771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总结：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现在我们已经介绍了三种方法来计算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标准形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）特征向量法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）初等变换法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）行列式因子法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我们现在已经能够求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标准形，那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标准形的相似变换矩阵怎么计算呢？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在对角化中，相似变换矩阵的每一列就是对应每个特征值的特征向量。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那么在</a:t>
            </a:r>
            <a:r>
              <a:rPr lang="en-US" altLang="zh-CN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标准形中的相似变换矩阵呢？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814198" y="1886692"/>
            <a:ext cx="368424" cy="1512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95736" y="1923678"/>
            <a:ext cx="1368152" cy="1512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5"/>
              <p:cNvSpPr txBox="1"/>
              <p:nvPr/>
            </p:nvSpPr>
            <p:spPr bwMode="auto">
              <a:xfrm>
                <a:off x="1080189" y="2119679"/>
                <a:ext cx="5268469" cy="10461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𝑃𝐽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189" y="2119679"/>
                <a:ext cx="5268469" cy="1046195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11" b="-49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659672"/>
                <a:ext cx="7771226" cy="1690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的求法，即存在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𝒏</m:t>
                        </m:r>
                      </m:sup>
                    </m:sSubSup>
                    <m:r>
                      <a:rPr lang="en-US" altLang="zh-CN" sz="2000" b="1" i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𝑷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𝑨𝑷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推出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𝑨𝑷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𝑷𝑱</m:t>
                    </m:r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𝑛𝑟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的代数重数。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59672"/>
                <a:ext cx="7771226" cy="1690143"/>
              </a:xfrm>
              <a:prstGeom prst="rect">
                <a:avLst/>
              </a:prstGeom>
              <a:blipFill rotWithShape="1">
                <a:blip r:embed="rId2"/>
                <a:stretch>
                  <a:fillRect l="-6" t="-32" r="-524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659672"/>
                <a:ext cx="7771226" cy="1690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的求法，即存在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𝒏</m:t>
                        </m:r>
                      </m:sup>
                    </m:sSubSup>
                    <m:r>
                      <a:rPr lang="en-US" altLang="zh-CN" sz="2000" b="1" i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𝑷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𝑨𝑷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推出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𝑨𝑷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𝑷𝑱</m:t>
                    </m:r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𝑛𝑟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的代数重数。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59672"/>
                <a:ext cx="7771226" cy="1690143"/>
              </a:xfrm>
              <a:prstGeom prst="rect">
                <a:avLst/>
              </a:prstGeom>
              <a:blipFill rotWithShape="1">
                <a:blip r:embed="rId1"/>
                <a:stretch>
                  <a:fillRect l="-6" t="-32" r="-524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5"/>
              <p:cNvSpPr txBox="1"/>
              <p:nvPr/>
            </p:nvSpPr>
            <p:spPr bwMode="auto">
              <a:xfrm>
                <a:off x="1080189" y="2119679"/>
                <a:ext cx="5268469" cy="10461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189" y="2119679"/>
                <a:ext cx="5268469" cy="1046195"/>
              </a:xfrm>
              <a:prstGeom prst="rect">
                <a:avLst/>
              </a:prstGeom>
              <a:blipFill rotWithShape="1">
                <a:blip r:embed="rId2"/>
                <a:stretch>
                  <a:fillRect l="-1" t="-5" r="11" b="-5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5"/>
          <p:cNvGrpSpPr/>
          <p:nvPr/>
        </p:nvGrpSpPr>
        <p:grpSpPr bwMode="auto">
          <a:xfrm>
            <a:off x="2293052" y="1743650"/>
            <a:ext cx="825376" cy="722470"/>
            <a:chOff x="2272" y="1616"/>
            <a:chExt cx="656" cy="832"/>
          </a:xfrm>
        </p:grpSpPr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2272" y="1628"/>
              <a:ext cx="0" cy="8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28"/>
            <p:cNvSpPr>
              <a:spLocks noChangeShapeType="1"/>
            </p:cNvSpPr>
            <p:nvPr/>
          </p:nvSpPr>
          <p:spPr bwMode="auto">
            <a:xfrm flipH="1">
              <a:off x="2928" y="1616"/>
              <a:ext cx="0" cy="8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30"/>
            <p:cNvSpPr>
              <a:spLocks noChangeShapeType="1"/>
            </p:cNvSpPr>
            <p:nvPr/>
          </p:nvSpPr>
          <p:spPr bwMode="auto">
            <a:xfrm>
              <a:off x="2544" y="2064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33"/>
              <p:cNvSpPr txBox="1"/>
              <p:nvPr/>
            </p:nvSpPr>
            <p:spPr bwMode="auto">
              <a:xfrm>
                <a:off x="433943" y="3044425"/>
                <a:ext cx="2239962" cy="1320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943" y="3044425"/>
                <a:ext cx="2239962" cy="1320800"/>
              </a:xfrm>
              <a:prstGeom prst="rect">
                <a:avLst/>
              </a:prstGeom>
              <a:blipFill rotWithShape="1">
                <a:blip r:embed="rId3"/>
                <a:stretch>
                  <a:fillRect l="-11" t="-18" r="25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36"/>
              <p:cNvSpPr txBox="1"/>
              <p:nvPr/>
            </p:nvSpPr>
            <p:spPr bwMode="auto">
              <a:xfrm>
                <a:off x="6108327" y="3024284"/>
                <a:ext cx="2424113" cy="10461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8327" y="3024284"/>
                <a:ext cx="2424113" cy="1046195"/>
              </a:xfrm>
              <a:prstGeom prst="rect">
                <a:avLst/>
              </a:prstGeom>
              <a:blipFill rotWithShape="1">
                <a:blip r:embed="rId4"/>
                <a:stretch>
                  <a:fillRect l="-11" t="-40" r="24" b="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47"/>
          <p:cNvGrpSpPr/>
          <p:nvPr/>
        </p:nvGrpSpPr>
        <p:grpSpPr bwMode="auto">
          <a:xfrm>
            <a:off x="2762225" y="3648170"/>
            <a:ext cx="3505200" cy="414338"/>
            <a:chOff x="3408" y="3680"/>
            <a:chExt cx="2208" cy="2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36" y="3712"/>
                  <a:ext cx="1680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A</a:t>
                  </a:r>
                  <a:r>
                    <a:rPr lang="zh-CN" altLang="en-US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的属于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的广义特征向量</a:t>
                  </a:r>
                  <a:endParaRPr lang="zh-CN" altLang="en-US" sz="16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mc:Choice>
          <mc:Fallback>
            <p:sp>
              <p:nvSpPr>
                <p:cNvPr id="22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6" y="3712"/>
                  <a:ext cx="1680" cy="229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Freeform 41"/>
            <p:cNvSpPr/>
            <p:nvPr/>
          </p:nvSpPr>
          <p:spPr bwMode="auto">
            <a:xfrm rot="-481843">
              <a:off x="3408" y="3680"/>
              <a:ext cx="624" cy="112"/>
            </a:xfrm>
            <a:custGeom>
              <a:avLst/>
              <a:gdLst>
                <a:gd name="T0" fmla="*/ 624 w 624"/>
                <a:gd name="T1" fmla="*/ 112 h 112"/>
                <a:gd name="T2" fmla="*/ 384 w 624"/>
                <a:gd name="T3" fmla="*/ 16 h 112"/>
                <a:gd name="T4" fmla="*/ 0 w 624"/>
                <a:gd name="T5" fmla="*/ 16 h 1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4" h="112">
                  <a:moveTo>
                    <a:pt x="624" y="112"/>
                  </a:moveTo>
                  <a:cubicBezTo>
                    <a:pt x="556" y="72"/>
                    <a:pt x="488" y="32"/>
                    <a:pt x="384" y="16"/>
                  </a:cubicBezTo>
                  <a:cubicBezTo>
                    <a:pt x="280" y="0"/>
                    <a:pt x="140" y="8"/>
                    <a:pt x="0" y="16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46"/>
          <p:cNvGrpSpPr/>
          <p:nvPr/>
        </p:nvGrpSpPr>
        <p:grpSpPr bwMode="auto">
          <a:xfrm>
            <a:off x="2296740" y="3180410"/>
            <a:ext cx="4254500" cy="388938"/>
            <a:chOff x="2928" y="3160"/>
            <a:chExt cx="2680" cy="2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928" y="3176"/>
                  <a:ext cx="1680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华文楷体" panose="02010600040101010101" charset="-122"/>
                      <a:ea typeface="华文楷体" panose="02010600040101010101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charset="0"/>
                      <a:ea typeface="华文楷体" panose="02010600040101010101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None/>
                  </a:pPr>
                  <a:r>
                    <a:rPr lang="en-US" altLang="zh-CN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A</a:t>
                  </a:r>
                  <a:r>
                    <a:rPr lang="zh-CN" altLang="en-US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的属于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1600" b="1" dirty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的特征向量</a:t>
                  </a:r>
                  <a:endParaRPr lang="zh-CN" altLang="en-US" sz="16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mc:Choice>
          <mc:Fallback>
            <p:sp>
              <p:nvSpPr>
                <p:cNvPr id="27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28" y="3176"/>
                  <a:ext cx="1680" cy="229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 42"/>
            <p:cNvSpPr/>
            <p:nvPr/>
          </p:nvSpPr>
          <p:spPr bwMode="auto">
            <a:xfrm>
              <a:off x="2928" y="3160"/>
              <a:ext cx="1104" cy="56"/>
            </a:xfrm>
            <a:custGeom>
              <a:avLst/>
              <a:gdLst>
                <a:gd name="T0" fmla="*/ 1104 w 1104"/>
                <a:gd name="T1" fmla="*/ 56 h 56"/>
                <a:gd name="T2" fmla="*/ 816 w 1104"/>
                <a:gd name="T3" fmla="*/ 8 h 56"/>
                <a:gd name="T4" fmla="*/ 288 w 1104"/>
                <a:gd name="T5" fmla="*/ 8 h 56"/>
                <a:gd name="T6" fmla="*/ 0 w 1104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04" h="56">
                  <a:moveTo>
                    <a:pt x="1104" y="56"/>
                  </a:moveTo>
                  <a:cubicBezTo>
                    <a:pt x="1028" y="36"/>
                    <a:pt x="952" y="16"/>
                    <a:pt x="816" y="8"/>
                  </a:cubicBezTo>
                  <a:cubicBezTo>
                    <a:pt x="680" y="0"/>
                    <a:pt x="424" y="0"/>
                    <a:pt x="288" y="8"/>
                  </a:cubicBezTo>
                  <a:cubicBezTo>
                    <a:pt x="152" y="16"/>
                    <a:pt x="76" y="36"/>
                    <a:pt x="0" y="56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87524" y="4116067"/>
                <a:ext cx="7800900" cy="735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𝝀</m:t>
                        </m:r>
                      </m:e>
                      <m:sub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的广义特征向量：即求解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的方法</a:t>
                </a:r>
                <a:endParaRPr lang="en-US" altLang="zh-CN" sz="20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0C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该方程可以看作是求一个非齐次线性方程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𝒃</m:t>
                    </m:r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。</m:t>
                    </m:r>
                  </m:oMath>
                </a14:m>
                <a:endPara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24" y="4116067"/>
                <a:ext cx="7800900" cy="735522"/>
              </a:xfrm>
              <a:prstGeom prst="rect">
                <a:avLst/>
              </a:prstGeom>
              <a:blipFill rotWithShape="1">
                <a:blip r:embed="rId7"/>
                <a:stretch>
                  <a:fillRect l="-2" t="-86" r="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659672"/>
                <a:ext cx="7771226" cy="436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非齐次线性方程组的求解方法：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𝑨𝒙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𝒃</m:t>
                    </m:r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通过行列变换将增广矩阵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 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]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化为行最简矩阵。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行最简形：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若非零行的第一个非零元素全是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，且非零行的第一个元素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所在列的其余元素全为零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indent="-457200">
                  <a:buFont typeface="+mj-ea"/>
                  <a:buAutoNum type="circleNumDbPlain"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在变换后的</a:t>
                </a:r>
                <a:r>
                  <a:rPr lang="zh-CN" altLang="en-US" sz="2000" noProof="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增广矩阵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中选出最大的单位矩阵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charset="-122"/>
                            <a:cs typeface="+mn-c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，此时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增广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矩阵分成了六块矩阵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华文楷体" panose="02010600040101010101" charset="-122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𝑏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𝑜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indent="-457200">
                  <a:buFont typeface="+mj-ea"/>
                  <a:buAutoNum type="circleNumDbPlain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如果该增广矩阵对应的线性方程组有解，则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𝑏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charset="-12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是原方程组的特解。令方程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的基础解系为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。那么，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𝑏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charset="-122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𝑛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华文楷体" panose="02010600040101010101" charset="-122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 panose="02010600040101010101" charset="-122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，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其中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charset="-122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为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任意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charset="-122"/>
                        </a:rPr>
                        <m:t>常数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59672"/>
                <a:ext cx="7771226" cy="4360553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r="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3851920" y="2931790"/>
            <a:ext cx="1800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5220072" y="2499742"/>
            <a:ext cx="0" cy="6729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 flipH="1">
            <a:off x="4139952" y="2499742"/>
            <a:ext cx="0" cy="6729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659672"/>
                <a:ext cx="7771226" cy="3017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由于求解的是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b="1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𝑰</m:t>
                        </m:r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𝑨</m:t>
                        </m:r>
                      </m:e>
                    </m:d>
                    <m:sSub>
                      <m:sSubPr>
                        <m:ctrlPr>
                          <a:rPr lang="zh-CN" altLang="en-US" sz="2000" b="1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𝒑</m:t>
                        </m:r>
                      </m:e>
                      <m:sub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𝒊</m:t>
                        </m:r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zh-CN" altLang="en-US" sz="2000" b="1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=−</m:t>
                    </m:r>
                    <m:sSub>
                      <m:sSubPr>
                        <m:ctrlPr>
                          <a:rPr lang="zh-CN" altLang="en-US" sz="2000" b="1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𝒑</m:t>
                        </m:r>
                      </m:e>
                      <m:sub>
                        <m:r>
                          <a:rPr lang="zh-CN" altLang="en-US" sz="2000" b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𝒊</m:t>
                        </m:r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𝒊</m:t>
                            </m:r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zh-CN" altLang="en-US" sz="2000" b="1">
                                <a:solidFill>
                                  <a:srgbClr val="0075B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，那么上述步骤可能会存在无解的情况：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457200" indent="-457200">
                  <a:buFont typeface="+mj-ea"/>
                  <a:buAutoNum type="circleNumDbPlain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如果该增广矩阵对应的线性方程组无解，则说明求得的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这一值可能需要调整。因为在此之前的求解过程中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的值可能在一个线性空间中。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indent="-457200">
                  <a:buFont typeface="+mj-ea"/>
                  <a:buAutoNum type="circleNumDbPlain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令方程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𝐼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zh-CN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的基础解系为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。那么，</a:t>
                </a:r>
                <a:r>
                  <a:rPr lang="zh-CN" altLang="en-US" sz="2000" dirty="0"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</a:rPr>
                              <m:t>𝑟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，重新进行步骤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2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的赋值使其有解。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pPr marL="457200" indent="-457200">
                  <a:buFont typeface="+mj-ea"/>
                  <a:buAutoNum type="circleNumDbPlain" startAt="3"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然后进行步骤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3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4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找到通解。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59672"/>
                <a:ext cx="7771226" cy="3017364"/>
              </a:xfrm>
              <a:prstGeom prst="rect">
                <a:avLst/>
              </a:prstGeom>
              <a:blipFill rotWithShape="1">
                <a:blip r:embed="rId1"/>
                <a:stretch>
                  <a:fillRect l="-6" t="-18" r="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03902" y="662488"/>
                <a:ext cx="77712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(1)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设相似变换矩阵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𝐴𝑃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𝑃𝐽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可得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2" y="662488"/>
                <a:ext cx="7771226" cy="1938992"/>
              </a:xfrm>
              <a:prstGeom prst="rect">
                <a:avLst/>
              </a:prstGeom>
              <a:blipFill rotWithShape="1">
                <a:blip r:embed="rId1"/>
                <a:stretch>
                  <a:fillRect l="-8" t="-9" r="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8"/>
              <p:cNvSpPr txBox="1"/>
              <p:nvPr/>
            </p:nvSpPr>
            <p:spPr bwMode="auto">
              <a:xfrm>
                <a:off x="1167277" y="1208067"/>
                <a:ext cx="1956292" cy="10900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7277" y="1208067"/>
                <a:ext cx="1956292" cy="1090092"/>
              </a:xfrm>
              <a:prstGeom prst="rect">
                <a:avLst/>
              </a:prstGeom>
              <a:blipFill rotWithShape="1">
                <a:blip r:embed="rId2"/>
                <a:stretch>
                  <a:fillRect l="-8" t="-27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30"/>
              <p:cNvSpPr txBox="1"/>
              <p:nvPr/>
            </p:nvSpPr>
            <p:spPr bwMode="auto">
              <a:xfrm>
                <a:off x="3347863" y="1204005"/>
                <a:ext cx="2230047" cy="10941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7863" y="1204005"/>
                <a:ext cx="2230047" cy="1094154"/>
              </a:xfrm>
              <a:prstGeom prst="rect">
                <a:avLst/>
              </a:prstGeom>
              <a:blipFill rotWithShape="1">
                <a:blip r:embed="rId3"/>
                <a:stretch>
                  <a:fillRect l="-6" t="-4" r="3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32"/>
              <p:cNvSpPr txBox="1"/>
              <p:nvPr/>
            </p:nvSpPr>
            <p:spPr bwMode="auto">
              <a:xfrm>
                <a:off x="1456386" y="2571750"/>
                <a:ext cx="1268788" cy="9445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386" y="2571750"/>
                <a:ext cx="1268788" cy="944542"/>
              </a:xfrm>
              <a:prstGeom prst="rect">
                <a:avLst/>
              </a:prstGeom>
              <a:blipFill rotWithShape="1">
                <a:blip r:embed="rId4"/>
                <a:stretch>
                  <a:fillRect l="-26" r="-25444" b="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33"/>
              <p:cNvSpPr txBox="1"/>
              <p:nvPr/>
            </p:nvSpPr>
            <p:spPr bwMode="auto">
              <a:xfrm>
                <a:off x="3769043" y="2582756"/>
                <a:ext cx="1437959" cy="9445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9043" y="2582756"/>
                <a:ext cx="1437959" cy="944542"/>
              </a:xfrm>
              <a:prstGeom prst="rect">
                <a:avLst/>
              </a:prstGeom>
              <a:blipFill rotWithShape="1">
                <a:blip r:embed="rId5"/>
                <a:stretch>
                  <a:fillRect l="-22" t="-22" r="-27997" b="5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37"/>
          <p:cNvSpPr>
            <a:spLocks noChangeArrowheads="1"/>
          </p:cNvSpPr>
          <p:nvPr/>
        </p:nvSpPr>
        <p:spPr bwMode="auto">
          <a:xfrm>
            <a:off x="3123569" y="2810545"/>
            <a:ext cx="347729" cy="169172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668343" y="2548265"/>
                <a:ext cx="3273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的特征向量</a:t>
                </a:r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343" y="2548265"/>
                <a:ext cx="327399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0" t="-3" r="8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672311" y="3147814"/>
                <a:ext cx="3273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的特征向量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311" y="3147814"/>
                <a:ext cx="327399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5" t="-32" r="13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bject 34"/>
              <p:cNvSpPr txBox="1"/>
              <p:nvPr/>
            </p:nvSpPr>
            <p:spPr bwMode="auto">
              <a:xfrm>
                <a:off x="1481239" y="3777183"/>
                <a:ext cx="1423095" cy="10505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1239" y="3777183"/>
                <a:ext cx="1423095" cy="1050593"/>
              </a:xfrm>
              <a:prstGeom prst="rect">
                <a:avLst/>
              </a:prstGeom>
              <a:blipFill rotWithShape="1">
                <a:blip r:embed="rId8"/>
                <a:stretch>
                  <a:fillRect l="-29" t="-19" r="34" b="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36"/>
              <p:cNvSpPr txBox="1"/>
              <p:nvPr/>
            </p:nvSpPr>
            <p:spPr bwMode="auto">
              <a:xfrm>
                <a:off x="2904335" y="3789883"/>
                <a:ext cx="1667665" cy="10505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4335" y="3789883"/>
                <a:ext cx="1667665" cy="1050593"/>
              </a:xfrm>
              <a:prstGeom prst="rect">
                <a:avLst/>
              </a:prstGeom>
              <a:blipFill rotWithShape="1">
                <a:blip r:embed="rId9"/>
                <a:stretch>
                  <a:fillRect l="-29" t="-19" b="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94006" y="709812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(1)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考察增广矩阵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6" y="709812"/>
                <a:ext cx="7771226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73" r="5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5"/>
              <p:cNvSpPr txBox="1"/>
              <p:nvPr/>
            </p:nvSpPr>
            <p:spPr bwMode="auto">
              <a:xfrm>
                <a:off x="1415058" y="1700201"/>
                <a:ext cx="7092280" cy="31478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5058" y="1700201"/>
                <a:ext cx="7092280" cy="3147814"/>
              </a:xfrm>
              <a:prstGeom prst="rect">
                <a:avLst/>
              </a:prstGeom>
              <a:blipFill rotWithShape="1">
                <a:blip r:embed="rId2"/>
                <a:stretch>
                  <a:fillRect l="-4" t="-10" r="3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5703391" y="3031176"/>
            <a:ext cx="1" cy="1296143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5029944" y="401191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3"/>
              <p:cNvSpPr txBox="1"/>
              <p:nvPr/>
            </p:nvSpPr>
            <p:spPr bwMode="auto">
              <a:xfrm>
                <a:off x="3413274" y="1363781"/>
                <a:ext cx="2454870" cy="387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3274" y="1363781"/>
                <a:ext cx="2454870" cy="387350"/>
              </a:xfrm>
              <a:prstGeom prst="rect">
                <a:avLst/>
              </a:prstGeom>
              <a:blipFill rotWithShape="1">
                <a:blip r:embed="rId3"/>
                <a:stretch>
                  <a:fillRect l="-6" t="-113" r="4" b="1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7"/>
          <p:cNvSpPr>
            <a:spLocks noChangeShapeType="1"/>
          </p:cNvSpPr>
          <p:nvPr/>
        </p:nvSpPr>
        <p:spPr bwMode="auto">
          <a:xfrm flipH="1">
            <a:off x="6205611" y="3031176"/>
            <a:ext cx="1" cy="1296143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Click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9552" y="770587"/>
                <a:ext cx="806489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数域的定义：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𝑃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是由一些复数组成的集合，其中包括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0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与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1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，如果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𝑃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中任意两个数的和、差、积、商（除数不为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0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）仍是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𝑃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中的数，则称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charset="-122"/>
                        <a:cs typeface="+mn-cs"/>
                      </a:rPr>
                      <m:t>𝑃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为一个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数域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+mn-cs"/>
                  </a:rPr>
                  <a:t>。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复数的定义：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𝑎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𝑏𝑖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𝑎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均为实数）的数为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复数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𝑎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被称为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实部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被称为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虚部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为虚数单位。复数通常用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表示，即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𝑏𝑖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的虚部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时，则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为实数；当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的虚部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𝑏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≠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时，实部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时，常称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为纯虚数。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虚数单位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r>
                  <a:rPr lang="zh-CN" altLang="en-US" sz="2000" b="0" dirty="0">
                    <a:solidFill>
                      <a:srgbClr val="000000"/>
                    </a:solidFill>
                    <a:ea typeface="华文楷体" panose="02010600040101010101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𝐹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来表示数域；用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来表示复数域；用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𝑅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来表示实数域；用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𝑄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来表示有理数数域；用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𝑍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来表示整数域。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770587"/>
                <a:ext cx="8064896" cy="3785652"/>
              </a:xfrm>
              <a:prstGeom prst="rect">
                <a:avLst/>
              </a:prstGeom>
              <a:blipFill rotWithShape="1">
                <a:blip r:embed="rId1"/>
                <a:stretch>
                  <a:fillRect l="-5" t="-9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727250"/>
                <a:ext cx="7771226" cy="3366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(1)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所以，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的通解为：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，那么所用的相似变换矩阵为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727250"/>
                <a:ext cx="7771226" cy="3366371"/>
              </a:xfrm>
              <a:prstGeom prst="rect">
                <a:avLst/>
              </a:prstGeom>
              <a:blipFill rotWithShape="1">
                <a:blip r:embed="rId1"/>
                <a:stretch>
                  <a:fillRect l="-6" t="-5" r="7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4"/>
              <p:cNvSpPr txBox="1"/>
              <p:nvPr/>
            </p:nvSpPr>
            <p:spPr bwMode="auto">
              <a:xfrm>
                <a:off x="2987824" y="1563638"/>
                <a:ext cx="3960440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1563638"/>
                <a:ext cx="3960440" cy="1282700"/>
              </a:xfrm>
              <a:prstGeom prst="rect">
                <a:avLst/>
              </a:prstGeom>
              <a:blipFill rotWithShape="1">
                <a:blip r:embed="rId2"/>
                <a:stretch>
                  <a:fillRect l="-4" t="-21" r="2" b="-40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1"/>
              <p:cNvSpPr txBox="1"/>
              <p:nvPr/>
            </p:nvSpPr>
            <p:spPr bwMode="auto">
              <a:xfrm>
                <a:off x="1336367" y="4036407"/>
                <a:ext cx="1611277" cy="9234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6367" y="4036407"/>
                <a:ext cx="1611277" cy="923454"/>
              </a:xfrm>
              <a:prstGeom prst="rect">
                <a:avLst/>
              </a:prstGeom>
              <a:blipFill rotWithShape="1">
                <a:blip r:embed="rId3"/>
                <a:stretch>
                  <a:fillRect l="-20" t="-38" r="38" b="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2"/>
              <p:cNvSpPr txBox="1"/>
              <p:nvPr/>
            </p:nvSpPr>
            <p:spPr bwMode="auto">
              <a:xfrm>
                <a:off x="2723842" y="4036407"/>
                <a:ext cx="1611277" cy="9234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842" y="4036407"/>
                <a:ext cx="1611277" cy="923454"/>
              </a:xfrm>
              <a:prstGeom prst="rect">
                <a:avLst/>
              </a:prstGeom>
              <a:blipFill rotWithShape="1">
                <a:blip r:embed="rId4"/>
                <a:stretch>
                  <a:fillRect l="-20" t="-38" r="38" b="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18"/>
              <p:cNvSpPr txBox="1"/>
              <p:nvPr/>
            </p:nvSpPr>
            <p:spPr bwMode="auto">
              <a:xfrm>
                <a:off x="4067944" y="4036407"/>
                <a:ext cx="2000103" cy="9200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4036407"/>
                <a:ext cx="2000103" cy="920025"/>
              </a:xfrm>
              <a:prstGeom prst="rect">
                <a:avLst/>
              </a:prstGeom>
              <a:blipFill rotWithShape="1">
                <a:blip r:embed="rId5"/>
                <a:stretch>
                  <a:fillRect l="-7" t="-38" r="31" b="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86366" y="619827"/>
                <a:ext cx="77712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(2)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设相似变换矩阵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charset="-122"/>
                                <a:cs typeface="Open Sans Light" panose="020B0306030504020204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𝐴𝑃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𝑃𝐽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可得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6" y="619827"/>
                <a:ext cx="7771226" cy="1938992"/>
              </a:xfrm>
              <a:prstGeom prst="rect">
                <a:avLst/>
              </a:prstGeom>
              <a:blipFill rotWithShape="1">
                <a:blip r:embed="rId1"/>
                <a:stretch>
                  <a:fillRect l="-3" t="-3" r="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492038" y="2572606"/>
                <a:ext cx="3273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的特征向量</a:t>
                </a:r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38" y="2572606"/>
                <a:ext cx="327399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" t="-60" r="15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492038" y="2899682"/>
                <a:ext cx="32739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的特征向量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38" y="2899682"/>
                <a:ext cx="327399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7" t="-74" r="1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3"/>
              <p:cNvSpPr txBox="1"/>
              <p:nvPr/>
            </p:nvSpPr>
            <p:spPr bwMode="auto">
              <a:xfrm>
                <a:off x="4355976" y="1217611"/>
                <a:ext cx="4320480" cy="10075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17611"/>
                <a:ext cx="4320480" cy="1007517"/>
              </a:xfrm>
              <a:prstGeom prst="rect">
                <a:avLst/>
              </a:prstGeom>
              <a:blipFill rotWithShape="1">
                <a:blip r:embed="rId4"/>
                <a:stretch>
                  <a:fillRect l="-12" t="-31" r="10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4"/>
              <p:cNvSpPr txBox="1"/>
              <p:nvPr/>
            </p:nvSpPr>
            <p:spPr bwMode="auto">
              <a:xfrm>
                <a:off x="1199574" y="1216589"/>
                <a:ext cx="2292306" cy="1003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9574" y="1216589"/>
                <a:ext cx="2292306" cy="1003777"/>
              </a:xfrm>
              <a:prstGeom prst="rect">
                <a:avLst/>
              </a:prstGeom>
              <a:blipFill rotWithShape="1">
                <a:blip r:embed="rId5"/>
                <a:stretch>
                  <a:fillRect l="-3" t="-56" r="1" b="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20"/>
              <p:cNvSpPr txBox="1"/>
              <p:nvPr/>
            </p:nvSpPr>
            <p:spPr bwMode="auto">
              <a:xfrm>
                <a:off x="1032402" y="2593761"/>
                <a:ext cx="1950367" cy="8945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2402" y="2593761"/>
                <a:ext cx="1950367" cy="894510"/>
              </a:xfrm>
              <a:prstGeom prst="rect">
                <a:avLst/>
              </a:prstGeom>
              <a:blipFill rotWithShape="1">
                <a:blip r:embed="rId6"/>
                <a:stretch>
                  <a:fillRect l="-27" t="-47" r="9" b="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21"/>
              <p:cNvSpPr txBox="1"/>
              <p:nvPr/>
            </p:nvSpPr>
            <p:spPr bwMode="auto">
              <a:xfrm>
                <a:off x="3497411" y="2603304"/>
                <a:ext cx="1474162" cy="8945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7411" y="2603304"/>
                <a:ext cx="1474162" cy="894510"/>
              </a:xfrm>
              <a:prstGeom prst="rect">
                <a:avLst/>
              </a:prstGeom>
              <a:blipFill rotWithShape="1">
                <a:blip r:embed="rId7"/>
                <a:stretch>
                  <a:fillRect l="-32" t="-49" r="-33416" b="-24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2"/>
          <p:cNvSpPr>
            <a:spLocks noChangeArrowheads="1"/>
          </p:cNvSpPr>
          <p:nvPr/>
        </p:nvSpPr>
        <p:spPr bwMode="auto">
          <a:xfrm>
            <a:off x="3003754" y="2757272"/>
            <a:ext cx="373825" cy="149992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3"/>
              <p:cNvSpPr txBox="1"/>
              <p:nvPr/>
            </p:nvSpPr>
            <p:spPr bwMode="auto">
              <a:xfrm>
                <a:off x="910751" y="3842636"/>
                <a:ext cx="2868980" cy="9208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0751" y="3842636"/>
                <a:ext cx="2868980" cy="920848"/>
              </a:xfrm>
              <a:prstGeom prst="rect">
                <a:avLst/>
              </a:prstGeom>
              <a:blipFill rotWithShape="1">
                <a:blip r:embed="rId8"/>
                <a:stretch>
                  <a:fillRect l="-6" t="-27" r="7" b="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24"/>
              <p:cNvSpPr txBox="1"/>
              <p:nvPr/>
            </p:nvSpPr>
            <p:spPr bwMode="auto">
              <a:xfrm>
                <a:off x="4288382" y="3787615"/>
                <a:ext cx="1291729" cy="924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8382" y="3787615"/>
                <a:ext cx="1291729" cy="924280"/>
              </a:xfrm>
              <a:prstGeom prst="rect">
                <a:avLst/>
              </a:prstGeom>
              <a:blipFill rotWithShape="1">
                <a:blip r:embed="rId9"/>
                <a:stretch>
                  <a:fillRect l="-18" t="-51" r="28" b="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25"/>
              <p:cNvSpPr txBox="1"/>
              <p:nvPr/>
            </p:nvSpPr>
            <p:spPr bwMode="auto">
              <a:xfrm>
                <a:off x="5774232" y="3787615"/>
                <a:ext cx="1822104" cy="924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4232" y="3787615"/>
                <a:ext cx="1822104" cy="924280"/>
              </a:xfrm>
              <a:prstGeom prst="rect">
                <a:avLst/>
              </a:prstGeom>
              <a:blipFill rotWithShape="1">
                <a:blip r:embed="rId10"/>
                <a:stretch>
                  <a:fillRect l="-10" t="-51" r="26" b="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5431" y="706545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(2)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考察增广矩阵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31" y="706545"/>
                <a:ext cx="7771226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60" r="5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5"/>
              <p:cNvSpPr txBox="1"/>
              <p:nvPr/>
            </p:nvSpPr>
            <p:spPr bwMode="auto">
              <a:xfrm>
                <a:off x="761214" y="1074408"/>
                <a:ext cx="8379840" cy="26754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>
          <p:sp>
            <p:nvSpPr>
              <p:cNvPr id="2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214" y="1074408"/>
                <a:ext cx="8379840" cy="2675457"/>
              </a:xfrm>
              <a:prstGeom prst="rect">
                <a:avLst/>
              </a:prstGeom>
              <a:blipFill rotWithShape="1">
                <a:blip r:embed="rId2"/>
                <a:stretch>
                  <a:fillRect l="-6" t="-23" r="3" b="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12"/>
              <p:cNvSpPr txBox="1"/>
              <p:nvPr/>
            </p:nvSpPr>
            <p:spPr bwMode="auto">
              <a:xfrm>
                <a:off x="4355896" y="3883530"/>
                <a:ext cx="4405698" cy="11068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896" y="3883530"/>
                <a:ext cx="4405698" cy="1106849"/>
              </a:xfrm>
              <a:prstGeom prst="rect">
                <a:avLst/>
              </a:prstGeom>
              <a:blipFill rotWithShape="1">
                <a:blip r:embed="rId3"/>
                <a:stretch>
                  <a:fillRect l="-10" t="-46" r="11" b="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bject 13"/>
              <p:cNvSpPr txBox="1"/>
              <p:nvPr/>
            </p:nvSpPr>
            <p:spPr bwMode="auto">
              <a:xfrm>
                <a:off x="1584598" y="2896621"/>
                <a:ext cx="1385649" cy="11137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4598" y="2896621"/>
                <a:ext cx="1385649" cy="1113741"/>
              </a:xfrm>
              <a:prstGeom prst="rect">
                <a:avLst/>
              </a:prstGeom>
              <a:blipFill rotWithShape="1">
                <a:blip r:embed="rId4"/>
                <a:stretch>
                  <a:fillRect l="-20" t="-35" r="25" b="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14"/>
              <p:cNvSpPr txBox="1"/>
              <p:nvPr/>
            </p:nvSpPr>
            <p:spPr bwMode="auto">
              <a:xfrm>
                <a:off x="2970247" y="2896622"/>
                <a:ext cx="1524607" cy="11137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0247" y="2896622"/>
                <a:ext cx="1524607" cy="1113740"/>
              </a:xfrm>
              <a:prstGeom prst="rect">
                <a:avLst/>
              </a:prstGeom>
              <a:blipFill rotWithShape="1">
                <a:blip r:embed="rId5"/>
                <a:stretch>
                  <a:fillRect l="-23" t="-35" r="21" b="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15"/>
              <p:cNvSpPr txBox="1"/>
              <p:nvPr/>
            </p:nvSpPr>
            <p:spPr bwMode="auto">
              <a:xfrm>
                <a:off x="1619672" y="4102005"/>
                <a:ext cx="2448272" cy="7153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4102005"/>
                <a:ext cx="2448272" cy="715385"/>
              </a:xfrm>
              <a:prstGeom prst="rect">
                <a:avLst/>
              </a:prstGeom>
              <a:blipFill rotWithShape="1">
                <a:blip r:embed="rId6"/>
                <a:stretch>
                  <a:fillRect l="-17" t="-75" r="5" b="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7904857" y="1806305"/>
            <a:ext cx="70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无解</a:t>
            </a:r>
            <a:endParaRPr lang="zh-CN" altLang="en-US" dirty="0"/>
          </a:p>
        </p:txBody>
      </p:sp>
    </p:spTree>
  </p:cSld>
  <p:clrMapOvr>
    <a:masterClrMapping/>
  </p:clrMapOvr>
  <p:transition spd="med" advClick="0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79892" y="735896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(2)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考察增广矩阵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92" y="735896"/>
                <a:ext cx="7771226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1" t="-80" r="3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5"/>
              <p:cNvSpPr txBox="1"/>
              <p:nvPr/>
            </p:nvSpPr>
            <p:spPr bwMode="auto">
              <a:xfrm>
                <a:off x="1231292" y="1256898"/>
                <a:ext cx="5428940" cy="27270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eqAr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</m:oMath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>
          <p:sp>
            <p:nvSpPr>
              <p:cNvPr id="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1292" y="1256898"/>
                <a:ext cx="5428940" cy="2727062"/>
              </a:xfrm>
              <a:prstGeom prst="rect">
                <a:avLst/>
              </a:prstGeom>
              <a:blipFill rotWithShape="1">
                <a:blip r:embed="rId2"/>
                <a:stretch>
                  <a:fillRect t="-9" r="6" b="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3745587" y="2980631"/>
                <a:ext cx="48055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有解的条件是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则</a:t>
                </a:r>
                <a:endParaRPr lang="en-US" altLang="zh-CN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587" y="2980631"/>
                <a:ext cx="480553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" t="-156" r="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2"/>
              <p:cNvSpPr txBox="1"/>
              <p:nvPr/>
            </p:nvSpPr>
            <p:spPr bwMode="auto">
              <a:xfrm>
                <a:off x="841015" y="3983960"/>
                <a:ext cx="1245377" cy="1027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1015" y="3983960"/>
                <a:ext cx="1245377" cy="1027013"/>
              </a:xfrm>
              <a:prstGeom prst="rect">
                <a:avLst/>
              </a:prstGeom>
              <a:blipFill rotWithShape="1">
                <a:blip r:embed="rId4"/>
                <a:stretch>
                  <a:fillRect l="-22" t="-59" r="33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16"/>
              <p:cNvSpPr txBox="1"/>
              <p:nvPr/>
            </p:nvSpPr>
            <p:spPr bwMode="auto">
              <a:xfrm>
                <a:off x="2414002" y="3971260"/>
                <a:ext cx="1451825" cy="1027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4002" y="3971260"/>
                <a:ext cx="1451825" cy="1027013"/>
              </a:xfrm>
              <a:prstGeom prst="rect">
                <a:avLst/>
              </a:prstGeom>
              <a:blipFill rotWithShape="1">
                <a:blip r:embed="rId5"/>
                <a:stretch>
                  <a:fillRect l="-25" t="-59" r="40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17"/>
              <p:cNvSpPr txBox="1"/>
              <p:nvPr/>
            </p:nvSpPr>
            <p:spPr bwMode="auto">
              <a:xfrm>
                <a:off x="4193436" y="3906179"/>
                <a:ext cx="3186876" cy="10206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3436" y="3906179"/>
                <a:ext cx="3186876" cy="1020658"/>
              </a:xfrm>
              <a:prstGeom prst="rect">
                <a:avLst/>
              </a:prstGeom>
              <a:blipFill rotWithShape="1">
                <a:blip r:embed="rId6"/>
                <a:stretch>
                  <a:fillRect l="-17" t="-29" r="11" b="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61214" y="586326"/>
                <a:ext cx="7771226" cy="182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~</m:t>
                    </m:r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𝑱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的相似变换矩阵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</a:rPr>
                      <m:t>𝑷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的求法例子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(2)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取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𝐼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′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考察增广矩阵后，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586326"/>
                <a:ext cx="7771226" cy="1829540"/>
              </a:xfrm>
              <a:prstGeom prst="rect">
                <a:avLst/>
              </a:prstGeom>
              <a:blipFill rotWithShape="1">
                <a:blip r:embed="rId1"/>
                <a:stretch>
                  <a:fillRect l="-6" t="-12" r="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8"/>
              <p:cNvSpPr txBox="1"/>
              <p:nvPr/>
            </p:nvSpPr>
            <p:spPr bwMode="auto">
              <a:xfrm>
                <a:off x="696491" y="3676968"/>
                <a:ext cx="3910013" cy="12779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491" y="3676968"/>
                <a:ext cx="3910013" cy="1277938"/>
              </a:xfrm>
              <a:prstGeom prst="rect">
                <a:avLst/>
              </a:prstGeom>
              <a:blipFill rotWithShape="1">
                <a:blip r:embed="rId2"/>
                <a:stretch>
                  <a:fillRect l="-14" t="-25" r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12"/>
              <p:cNvSpPr txBox="1"/>
              <p:nvPr/>
            </p:nvSpPr>
            <p:spPr bwMode="auto">
              <a:xfrm>
                <a:off x="857250" y="2708343"/>
                <a:ext cx="1512168" cy="1282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2708343"/>
                <a:ext cx="1512168" cy="1282700"/>
              </a:xfrm>
              <a:prstGeom prst="rect">
                <a:avLst/>
              </a:prstGeom>
              <a:blipFill rotWithShape="1">
                <a:blip r:embed="rId3"/>
                <a:stretch>
                  <a:fillRect t="-5" r="15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17"/>
              <p:cNvSpPr txBox="1"/>
              <p:nvPr/>
            </p:nvSpPr>
            <p:spPr bwMode="auto">
              <a:xfrm>
                <a:off x="2339752" y="2581033"/>
                <a:ext cx="3232498" cy="11643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581033"/>
                <a:ext cx="3232498" cy="1164379"/>
              </a:xfrm>
              <a:prstGeom prst="rect">
                <a:avLst/>
              </a:prstGeom>
              <a:blipFill rotWithShape="1">
                <a:blip r:embed="rId4"/>
                <a:stretch>
                  <a:fillRect l="-13" t="-34" r="4" b="1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236048" y="213459"/>
            <a:ext cx="3810786" cy="1889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746" y="839435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标准形应用例子</a:t>
            </a:r>
            <a:endParaRPr lang="en-US" altLang="zh-CN" sz="2000" b="0" i="1" dirty="0">
              <a:solidFill>
                <a:srgbClr val="000000"/>
              </a:solidFill>
              <a:latin typeface="Cambria Math" panose="02040503050406030204" pitchFamily="18" charset="0"/>
              <a:ea typeface="华文楷体" panose="02010600040101010101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0"/>
              <p:cNvSpPr txBox="1"/>
              <p:nvPr/>
            </p:nvSpPr>
            <p:spPr bwMode="auto">
              <a:xfrm>
                <a:off x="971600" y="1255186"/>
                <a:ext cx="1872208" cy="9558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1255186"/>
                <a:ext cx="1872208" cy="955819"/>
              </a:xfrm>
              <a:prstGeom prst="rect">
                <a:avLst/>
              </a:prstGeom>
              <a:blipFill rotWithShape="1">
                <a:blip r:embed="rId1"/>
                <a:stretch>
                  <a:fillRect l="-3" t="-45" r="15" b="6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627784" y="1733095"/>
                <a:ext cx="4572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  <a:cs typeface="Open Sans Light" panose="020B030603050402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已经求得</a:t>
                </a:r>
                <a:endParaRPr lang="zh-CN" altLang="en-US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33095"/>
                <a:ext cx="4572000" cy="374270"/>
              </a:xfrm>
              <a:prstGeom prst="rect">
                <a:avLst/>
              </a:prstGeom>
              <a:blipFill rotWithShape="1">
                <a:blip r:embed="rId2"/>
                <a:stretch>
                  <a:fillRect l="-3" t="-48" r="3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2"/>
              <p:cNvSpPr txBox="1"/>
              <p:nvPr/>
            </p:nvSpPr>
            <p:spPr bwMode="auto">
              <a:xfrm>
                <a:off x="6655399" y="1065206"/>
                <a:ext cx="2301983" cy="1050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5399" y="1065206"/>
                <a:ext cx="2301983" cy="1050584"/>
              </a:xfrm>
              <a:prstGeom prst="rect">
                <a:avLst/>
              </a:prstGeom>
              <a:blipFill rotWithShape="1">
                <a:blip r:embed="rId3"/>
                <a:stretch>
                  <a:fillRect l="-26" t="-30" r="3" b="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13"/>
              <p:cNvSpPr txBox="1"/>
              <p:nvPr/>
            </p:nvSpPr>
            <p:spPr bwMode="auto">
              <a:xfrm>
                <a:off x="4553396" y="1055919"/>
                <a:ext cx="2178844" cy="10466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3396" y="1055919"/>
                <a:ext cx="2178844" cy="1046684"/>
              </a:xfrm>
              <a:prstGeom prst="rect">
                <a:avLst/>
              </a:prstGeom>
              <a:blipFill rotWithShape="1">
                <a:blip r:embed="rId4"/>
                <a:stretch>
                  <a:fillRect l="-20" t="-52" r="28" b="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4"/>
              <p:cNvSpPr txBox="1"/>
              <p:nvPr/>
            </p:nvSpPr>
            <p:spPr bwMode="auto">
              <a:xfrm>
                <a:off x="2411760" y="2341561"/>
                <a:ext cx="5033454" cy="4111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𝑃𝐽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𝑃𝐽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760" y="2341561"/>
                <a:ext cx="5033454" cy="411163"/>
              </a:xfrm>
              <a:prstGeom prst="rect">
                <a:avLst/>
              </a:prstGeom>
              <a:blipFill rotWithShape="1">
                <a:blip r:embed="rId5"/>
                <a:stretch>
                  <a:fillRect l="-1" t="-77" r="9" b="15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5"/>
              <p:cNvSpPr txBox="1"/>
              <p:nvPr/>
            </p:nvSpPr>
            <p:spPr bwMode="auto">
              <a:xfrm>
                <a:off x="134456" y="2338386"/>
                <a:ext cx="1255713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56" y="2338386"/>
                <a:ext cx="1255713" cy="365125"/>
              </a:xfrm>
              <a:prstGeom prst="rect">
                <a:avLst/>
              </a:prstGeom>
              <a:blipFill rotWithShape="1">
                <a:blip r:embed="rId6"/>
                <a:stretch>
                  <a:fillRect l="-38" t="-87" r="12" b="8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378724" y="2380952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804" y="2752724"/>
            <a:ext cx="3588409" cy="121432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213" y="2688404"/>
            <a:ext cx="3810787" cy="127237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585" y="3900444"/>
            <a:ext cx="3329900" cy="1073327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65642" y="731253"/>
                <a:ext cx="7771226" cy="3157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矩阵的幂：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对于一个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plcHide m:val="on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，有</a:t>
                </a:r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2" y="731253"/>
                <a:ext cx="7771226" cy="3157339"/>
              </a:xfrm>
              <a:prstGeom prst="rect">
                <a:avLst/>
              </a:prstGeom>
              <a:blipFill rotWithShape="1">
                <a:blip r:embed="rId1"/>
                <a:stretch>
                  <a:fillRect l="-2" t="-12" r="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65642" y="731253"/>
                <a:ext cx="7771226" cy="406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块的幂：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华文楷体" panose="02010600040101010101" charset="-122"/>
                  </a:rPr>
                  <a:t>阶</a:t>
                </a:r>
                <a:r>
                  <a:rPr lang="en-US" altLang="zh-CN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Jordan</a:t>
                </a:r>
                <a:r>
                  <a:rPr lang="zh-CN" altLang="en-US" sz="2000" dirty="0">
                    <a:solidFill>
                      <a:srgbClr val="0075BF"/>
                    </a:solidFill>
                    <a:ea typeface="华文楷体" panose="02010600040101010101" charset="-122"/>
                  </a:rPr>
                  <a:t>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400" dirty="0">
                    <a:solidFill>
                      <a:srgbClr val="000000"/>
                    </a:solidFill>
                    <a:ea typeface="华文楷体" panose="02010600040101010101" charset="-122"/>
                  </a:rPr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charset="-122"/>
                          </a:rPr>
                          <m:t>𝑘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plcHide m:val="on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4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  <a:p>
                <a:r>
                  <a:rPr lang="zh-CN" altLang="en-US" sz="2400" dirty="0">
                    <a:solidFill>
                      <a:srgbClr val="000000"/>
                    </a:solidFill>
                    <a:ea typeface="华文楷体" panose="02010600040101010101" charset="-122"/>
                  </a:rPr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CN" sz="2400" dirty="0">
                  <a:solidFill>
                    <a:srgbClr val="000000"/>
                  </a:solidFill>
                  <a:ea typeface="华文楷体" panose="02010600040101010101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2" y="731253"/>
                <a:ext cx="7771226" cy="4067204"/>
              </a:xfrm>
              <a:prstGeom prst="rect">
                <a:avLst/>
              </a:prstGeom>
              <a:blipFill rotWithShape="1">
                <a:blip r:embed="rId1"/>
                <a:stretch>
                  <a:fillRect l="-2" t="-9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4512" y="721873"/>
            <a:ext cx="777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标准形应用例子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求解线性微分方程组：</a:t>
            </a:r>
            <a:endParaRPr lang="en-US" altLang="zh-CN" sz="2000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/>
              <p:cNvSpPr txBox="1"/>
              <p:nvPr/>
            </p:nvSpPr>
            <p:spPr bwMode="auto">
              <a:xfrm>
                <a:off x="573039" y="1385812"/>
                <a:ext cx="1923448" cy="16741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3039" y="1385812"/>
                <a:ext cx="1923448" cy="1674136"/>
              </a:xfrm>
              <a:prstGeom prst="rect">
                <a:avLst/>
              </a:prstGeom>
              <a:blipFill rotWithShape="1">
                <a:blip r:embed="rId1"/>
                <a:stretch>
                  <a:fillRect l="-14" t="-14" r="-25405" b="-4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050097" y="1951077"/>
                <a:ext cx="6120680" cy="155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写成矩阵形式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               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𝑃𝑦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rgbClr val="0075BF"/>
                        </a:solidFill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7" y="1951077"/>
                <a:ext cx="6120680" cy="1557478"/>
              </a:xfrm>
              <a:prstGeom prst="rect">
                <a:avLst/>
              </a:prstGeom>
              <a:blipFill rotWithShape="1">
                <a:blip r:embed="rId2"/>
                <a:stretch>
                  <a:fillRect l="-3" t="-23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8"/>
              <p:cNvSpPr txBox="1"/>
              <p:nvPr/>
            </p:nvSpPr>
            <p:spPr bwMode="auto">
              <a:xfrm>
                <a:off x="3555649" y="1110069"/>
                <a:ext cx="1146319" cy="9877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5649" y="1110069"/>
                <a:ext cx="1146319" cy="987720"/>
              </a:xfrm>
              <a:prstGeom prst="rect">
                <a:avLst/>
              </a:prstGeom>
              <a:blipFill rotWithShape="1">
                <a:blip r:embed="rId3"/>
                <a:stretch>
                  <a:fillRect l="-25" t="-9" r="37" b="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bject 10"/>
              <p:cNvSpPr txBox="1"/>
              <p:nvPr/>
            </p:nvSpPr>
            <p:spPr bwMode="auto">
              <a:xfrm>
                <a:off x="4565117" y="1040426"/>
                <a:ext cx="2276548" cy="9840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5117" y="1040426"/>
                <a:ext cx="2276548" cy="984053"/>
              </a:xfrm>
              <a:prstGeom prst="rect">
                <a:avLst/>
              </a:prstGeom>
              <a:blipFill rotWithShape="1">
                <a:blip r:embed="rId4"/>
                <a:stretch>
                  <a:fillRect l="-4" t="-30" r="8" b="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bject 18"/>
              <p:cNvSpPr txBox="1"/>
              <p:nvPr/>
            </p:nvSpPr>
            <p:spPr bwMode="auto">
              <a:xfrm>
                <a:off x="1055129" y="3127254"/>
                <a:ext cx="1802871" cy="17724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129" y="3127254"/>
                <a:ext cx="1802871" cy="1772469"/>
              </a:xfrm>
              <a:prstGeom prst="rect">
                <a:avLst/>
              </a:prstGeom>
              <a:blipFill rotWithShape="1">
                <a:blip r:embed="rId5"/>
                <a:stretch>
                  <a:fillRect l="-22" t="-29" r="28" b="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19"/>
          <p:cNvSpPr>
            <a:spLocks noChangeArrowheads="1"/>
          </p:cNvSpPr>
          <p:nvPr/>
        </p:nvSpPr>
        <p:spPr bwMode="auto">
          <a:xfrm rot="520741">
            <a:off x="2426889" y="3307862"/>
            <a:ext cx="501171" cy="124253"/>
          </a:xfrm>
          <a:prstGeom prst="rightArrow">
            <a:avLst>
              <a:gd name="adj1" fmla="val 50000"/>
              <a:gd name="adj2" fmla="val 1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bject 20"/>
              <p:cNvSpPr txBox="1"/>
              <p:nvPr/>
            </p:nvSpPr>
            <p:spPr bwMode="auto">
              <a:xfrm>
                <a:off x="3015381" y="3385104"/>
                <a:ext cx="1556619" cy="103426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5381" y="3385104"/>
                <a:ext cx="1556619" cy="1034260"/>
              </a:xfrm>
              <a:prstGeom prst="rect">
                <a:avLst/>
              </a:prstGeom>
              <a:blipFill rotWithShape="1">
                <a:blip r:embed="rId6"/>
                <a:stretch>
                  <a:fillRect l="-26" t="-54" b="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23"/>
          <p:cNvSpPr>
            <a:spLocks noChangeArrowheads="1"/>
          </p:cNvSpPr>
          <p:nvPr/>
        </p:nvSpPr>
        <p:spPr bwMode="auto">
          <a:xfrm rot="21079259" flipV="1">
            <a:off x="2504714" y="4457142"/>
            <a:ext cx="507151" cy="85084"/>
          </a:xfrm>
          <a:prstGeom prst="rightArrow">
            <a:avLst>
              <a:gd name="adj1" fmla="val 50000"/>
              <a:gd name="adj2" fmla="val 1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24"/>
              <p:cNvSpPr txBox="1"/>
              <p:nvPr/>
            </p:nvSpPr>
            <p:spPr bwMode="auto">
              <a:xfrm>
                <a:off x="4773630" y="3435152"/>
                <a:ext cx="2068035" cy="5475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3630" y="3435152"/>
                <a:ext cx="2068035" cy="547501"/>
              </a:xfrm>
              <a:prstGeom prst="rect">
                <a:avLst/>
              </a:prstGeom>
              <a:blipFill rotWithShape="1">
                <a:blip r:embed="rId7"/>
                <a:stretch>
                  <a:fillRect l="-16" t="-80" r="8" b="-256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25"/>
              <p:cNvSpPr txBox="1"/>
              <p:nvPr/>
            </p:nvSpPr>
            <p:spPr bwMode="auto">
              <a:xfrm>
                <a:off x="4799685" y="4070141"/>
                <a:ext cx="2068035" cy="5475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9685" y="4070141"/>
                <a:ext cx="2068035" cy="547501"/>
              </a:xfrm>
              <a:prstGeom prst="rect">
                <a:avLst/>
              </a:prstGeom>
              <a:blipFill rotWithShape="1">
                <a:blip r:embed="rId8"/>
                <a:stretch>
                  <a:fillRect l="-17" t="-78" r="9" b="-2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bject 26"/>
              <p:cNvSpPr txBox="1"/>
              <p:nvPr/>
            </p:nvSpPr>
            <p:spPr bwMode="auto">
              <a:xfrm>
                <a:off x="6885245" y="3555573"/>
                <a:ext cx="2285531" cy="5475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5245" y="3555573"/>
                <a:ext cx="2285531" cy="547501"/>
              </a:xfrm>
              <a:prstGeom prst="rect">
                <a:avLst/>
              </a:prstGeom>
              <a:blipFill rotWithShape="1">
                <a:blip r:embed="rId9"/>
                <a:stretch>
                  <a:fillRect l="-25" t="-38" r="5" b="-26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bject 27"/>
              <p:cNvSpPr txBox="1"/>
              <p:nvPr/>
            </p:nvSpPr>
            <p:spPr bwMode="auto">
              <a:xfrm>
                <a:off x="4837472" y="4499684"/>
                <a:ext cx="4095545" cy="459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4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7472" y="4499684"/>
                <a:ext cx="4095545" cy="459313"/>
              </a:xfrm>
              <a:prstGeom prst="rect">
                <a:avLst/>
              </a:prstGeom>
              <a:blipFill rotWithShape="1">
                <a:blip r:embed="rId10"/>
                <a:stretch>
                  <a:fillRect l="-1" t="-16" r="12" b="-233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746" y="839435"/>
            <a:ext cx="777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Jordan</a:t>
            </a:r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标准形应用例子</a:t>
            </a:r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Open Sans Light" panose="020B0306030504020204" pitchFamily="34" charset="0"/>
              </a:rPr>
              <a:t>求解线性微分方程组：</a:t>
            </a:r>
            <a:endParaRPr lang="en-US" altLang="zh-CN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/>
              <p:cNvSpPr txBox="1"/>
              <p:nvPr/>
            </p:nvSpPr>
            <p:spPr bwMode="auto">
              <a:xfrm>
                <a:off x="1043608" y="1483964"/>
                <a:ext cx="1923448" cy="16741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3964"/>
                <a:ext cx="1923448" cy="1674136"/>
              </a:xfrm>
              <a:prstGeom prst="rect">
                <a:avLst/>
              </a:prstGeom>
              <a:blipFill rotWithShape="1">
                <a:blip r:embed="rId1"/>
                <a:stretch>
                  <a:fillRect l="-16" t="-36" r="-25403" b="-4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3"/>
          <p:cNvSpPr>
            <a:spLocks noChangeArrowheads="1"/>
          </p:cNvSpPr>
          <p:nvPr/>
        </p:nvSpPr>
        <p:spPr bwMode="auto">
          <a:xfrm flipV="1">
            <a:off x="3567404" y="2198171"/>
            <a:ext cx="507151" cy="85084"/>
          </a:xfrm>
          <a:prstGeom prst="rightArrow">
            <a:avLst>
              <a:gd name="adj1" fmla="val 50000"/>
              <a:gd name="adj2" fmla="val 1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8"/>
              <p:cNvSpPr txBox="1"/>
              <p:nvPr/>
            </p:nvSpPr>
            <p:spPr bwMode="auto">
              <a:xfrm>
                <a:off x="791654" y="3163755"/>
                <a:ext cx="5561662" cy="14622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654" y="3163755"/>
                <a:ext cx="5561662" cy="1462291"/>
              </a:xfrm>
              <a:prstGeom prst="rect">
                <a:avLst/>
              </a:prstGeom>
              <a:blipFill rotWithShape="1">
                <a:blip r:embed="rId2"/>
                <a:stretch>
                  <a:fillRect l="-8" t="-13" r="3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12"/>
              <p:cNvSpPr txBox="1"/>
              <p:nvPr/>
            </p:nvSpPr>
            <p:spPr bwMode="auto">
              <a:xfrm>
                <a:off x="4211960" y="1483965"/>
                <a:ext cx="5328592" cy="753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1483965"/>
                <a:ext cx="5328592" cy="753368"/>
              </a:xfrm>
              <a:prstGeom prst="rect">
                <a:avLst/>
              </a:prstGeom>
              <a:blipFill rotWithShape="1">
                <a:blip r:embed="rId3"/>
                <a:stretch>
                  <a:fillRect t="-80" r="6" b="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20"/>
              <p:cNvSpPr txBox="1"/>
              <p:nvPr/>
            </p:nvSpPr>
            <p:spPr bwMode="auto">
              <a:xfrm>
                <a:off x="4208512" y="1225145"/>
                <a:ext cx="2820394" cy="15239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8512" y="1225145"/>
                <a:ext cx="2820394" cy="1523958"/>
              </a:xfrm>
              <a:prstGeom prst="rect">
                <a:avLst/>
              </a:prstGeom>
              <a:blipFill rotWithShape="1">
                <a:blip r:embed="rId4"/>
                <a:stretch>
                  <a:fillRect l="-13" t="-15" r="3" b="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 advClick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特征值与特征向量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73872" y="731253"/>
                <a:ext cx="777122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矩阵的定义：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的矩阵是一个有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𝑚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列元素的</a:t>
                </a:r>
                <a:r>
                  <a:rPr lang="zh-CN" altLang="en-US" sz="2000" dirty="0">
                    <a:solidFill>
                      <a:schemeClr val="accent1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矩形阵列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。矩阵里的元素可以是数字或符号甚至是函数。</a:t>
                </a:r>
                <a:endParaRPr lang="en-US" altLang="zh-CN" sz="20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  <a:cs typeface="Open Sans Light" panose="020B0306030504020204" pitchFamily="34" charset="0"/>
                  </a:rPr>
                  <a:t>一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charset="-122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阶方阵，即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的矩阵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72" y="731253"/>
                <a:ext cx="7771226" cy="3785652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89" y="1779662"/>
            <a:ext cx="3475021" cy="2232853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746" y="618242"/>
            <a:ext cx="780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作业：</a:t>
            </a:r>
            <a:endParaRPr lang="en-US" altLang="zh-CN" sz="18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987574"/>
            <a:ext cx="6599492" cy="22633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-9" t="11916" r="9"/>
          <a:stretch>
            <a:fillRect/>
          </a:stretch>
        </p:blipFill>
        <p:spPr>
          <a:xfrm>
            <a:off x="971600" y="3266102"/>
            <a:ext cx="3924640" cy="7920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21" y="2859960"/>
            <a:ext cx="4252328" cy="1836579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746" y="618242"/>
            <a:ext cx="780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作业：</a:t>
            </a:r>
            <a:endParaRPr lang="en-US" altLang="zh-CN" sz="18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672" y="1000079"/>
            <a:ext cx="4252328" cy="18365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4" y="2849163"/>
            <a:ext cx="4419983" cy="1295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78" y="956671"/>
            <a:ext cx="4118607" cy="757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80" y="1732080"/>
            <a:ext cx="3174283" cy="8323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10" y="3578516"/>
            <a:ext cx="3676112" cy="10059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410" y="2594151"/>
            <a:ext cx="3174283" cy="966087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Jordan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1746" y="618242"/>
            <a:ext cx="780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作业：</a:t>
            </a:r>
            <a:endParaRPr lang="en-US" altLang="zh-CN" sz="18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987574"/>
            <a:ext cx="3475021" cy="8306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5" y="1818226"/>
            <a:ext cx="4214225" cy="1943268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46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117132" y="271039"/>
            <a:ext cx="7651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63888" y="1059582"/>
            <a:ext cx="18716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708200" y="1417375"/>
            <a:ext cx="634821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谢谢大家！</a:t>
            </a:r>
            <a:endParaRPr lang="zh-CN" altLang="en-US" sz="96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 advClick="0">
    <p:random/>
  </p:transition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1022192725"/>
  <p:tag name="MH_LIBRARY" val="GRAPHIC"/>
  <p:tag name="MH_TYPE" val="Other"/>
  <p:tag name="MH_ORDER" val="6"/>
</p:tagLst>
</file>

<file path=ppt/tags/tag11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3"/>
</p:tagLst>
</file>

<file path=ppt/tags/tag12.xml><?xml version="1.0" encoding="utf-8"?>
<p:tagLst xmlns:p="http://schemas.openxmlformats.org/presentationml/2006/main">
  <p:tag name="MH" val="20161022192725"/>
  <p:tag name="MH_LIBRARY" val="GRAPHIC"/>
  <p:tag name="MH_TYPE" val="Other"/>
  <p:tag name="MH_ORDER" val="7"/>
</p:tagLst>
</file>

<file path=ppt/tags/tag13.xml><?xml version="1.0" encoding="utf-8"?>
<p:tagLst xmlns:p="http://schemas.openxmlformats.org/presentationml/2006/main">
  <p:tag name="MH" val="20161022192725"/>
  <p:tag name="MH_LIBRARY" val="GRAPHIC"/>
  <p:tag name="MH_TYPE" val="Other"/>
  <p:tag name="MH_ORDER" val="8"/>
</p:tagLst>
</file>

<file path=ppt/tags/tag14.xml><?xml version="1.0" encoding="utf-8"?>
<p:tagLst xmlns:p="http://schemas.openxmlformats.org/presentationml/2006/main">
  <p:tag name="MH" val="20161022192725"/>
  <p:tag name="MH_LIBRARY" val="GRAPHIC"/>
  <p:tag name="MH_TYPE" val="Other"/>
  <p:tag name="MH_ORDER" val="9"/>
</p:tagLst>
</file>

<file path=ppt/tags/tag15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2"/>
</p:tagLst>
</file>

<file path=ppt/tags/tag16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17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ags/tag18.xml><?xml version="1.0" encoding="utf-8"?>
<p:tagLst xmlns:p="http://schemas.openxmlformats.org/presentationml/2006/main">
  <p:tag name="MH" val="20161022192725"/>
  <p:tag name="MH_LIBRARY" val="GRAPHIC"/>
  <p:tag name="MH_TYPE" val="Other"/>
  <p:tag name="MH_ORDER" val="6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5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6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第一PPT，www.1ppt.com​">
  <a:themeElements>
    <a:clrScheme name="自定义 1040">
      <a:dk1>
        <a:sysClr val="windowText" lastClr="000000"/>
      </a:dk1>
      <a:lt1>
        <a:sysClr val="window" lastClr="FFFFFF"/>
      </a:lt1>
      <a:dk2>
        <a:srgbClr val="69676D"/>
      </a:dk2>
      <a:lt2>
        <a:srgbClr val="7F7F7F"/>
      </a:lt2>
      <a:accent1>
        <a:srgbClr val="0095F0"/>
      </a:accent1>
      <a:accent2>
        <a:srgbClr val="6BB1C9"/>
      </a:accent2>
      <a:accent3>
        <a:srgbClr val="0095F0"/>
      </a:accent3>
      <a:accent4>
        <a:srgbClr val="6BB1C9"/>
      </a:accent4>
      <a:accent5>
        <a:srgbClr val="0095F0"/>
      </a:accent5>
      <a:accent6>
        <a:srgbClr val="6BB1C9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25114</Words>
  <Application>WPS 演示</Application>
  <PresentationFormat>全屏显示(16:9)</PresentationFormat>
  <Paragraphs>1478</Paragraphs>
  <Slides>93</Slides>
  <Notes>92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6" baseType="lpstr">
      <vt:lpstr>Arial</vt:lpstr>
      <vt:lpstr>宋体</vt:lpstr>
      <vt:lpstr>Wingdings</vt:lpstr>
      <vt:lpstr>微软雅黑</vt:lpstr>
      <vt:lpstr>Open Sans</vt:lpstr>
      <vt:lpstr>Segoe Print</vt:lpstr>
      <vt:lpstr>冬青黑体简体中文 W3</vt:lpstr>
      <vt:lpstr>黑体</vt:lpstr>
      <vt:lpstr>Open Sans Light</vt:lpstr>
      <vt:lpstr>Times New Roman</vt:lpstr>
      <vt:lpstr>Open Sans Light</vt:lpstr>
      <vt:lpstr>华文楷体</vt:lpstr>
      <vt:lpstr>等线</vt:lpstr>
      <vt:lpstr>Cambria Math</vt:lpstr>
      <vt:lpstr>Calibri</vt:lpstr>
      <vt:lpstr>Arial Unicode MS</vt:lpstr>
      <vt:lpstr>Helvetica Neue</vt:lpstr>
      <vt:lpstr>楷体_GB2312</vt:lpstr>
      <vt:lpstr>华文行楷</vt:lpstr>
      <vt:lpstr>BatangChe</vt:lpstr>
      <vt:lpstr>新宋体</vt:lpstr>
      <vt:lpstr>第一PPT，www.1ppt.com​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蓝色通用</dc:title>
  <dc:creator>第一PPT模板网-WWW.1PPT.COM、</dc:creator>
  <cp:keywords>第一PPT模板网-WWW.1PPT.COM</cp:keywords>
  <cp:lastModifiedBy>山海</cp:lastModifiedBy>
  <cp:revision>919</cp:revision>
  <dcterms:created xsi:type="dcterms:W3CDTF">2014-11-09T01:07:00Z</dcterms:created>
  <dcterms:modified xsi:type="dcterms:W3CDTF">2024-06-11T04:24:59Z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2052-11.8.2.11978</vt:lpwstr>
  </property>
  <property fmtid="{D5CDD505-2E9C-101B-9397-08002B2CF9AE}" pid="3" name="ICV">
    <vt:lpwstr>57EFA2C918AD479C977E6F10BF58B899</vt:lpwstr>
  </property>
</Properties>
</file>